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67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59" r:id="rId13"/>
    <p:sldId id="294" r:id="rId14"/>
    <p:sldId id="261" r:id="rId15"/>
    <p:sldId id="262" r:id="rId16"/>
    <p:sldId id="264" r:id="rId17"/>
    <p:sldId id="268" r:id="rId18"/>
    <p:sldId id="263" r:id="rId19"/>
    <p:sldId id="289" r:id="rId20"/>
    <p:sldId id="290" r:id="rId21"/>
    <p:sldId id="293" r:id="rId22"/>
    <p:sldId id="257" r:id="rId23"/>
  </p:sldIdLst>
  <p:sldSz cx="9144000" cy="6858000" type="screen4x3"/>
  <p:notesSz cx="6888163" cy="10018713"/>
  <p:defaultTextStyle>
    <a:defPPr>
      <a:defRPr lang="de-DE"/>
    </a:defPPr>
    <a:lvl1pPr marL="0" algn="l" defTabSz="9110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540" algn="l" defTabSz="9110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089" algn="l" defTabSz="9110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635" algn="l" defTabSz="9110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176" algn="l" defTabSz="9110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723" algn="l" defTabSz="9110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266" algn="l" defTabSz="9110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800" algn="l" defTabSz="9110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4350" algn="l" defTabSz="9110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2354" tIns="46177" rIns="92354" bIns="4617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2354" tIns="46177" rIns="92354" bIns="46177" rtlCol="0"/>
          <a:lstStyle>
            <a:lvl1pPr algn="r">
              <a:defRPr sz="1200"/>
            </a:lvl1pPr>
          </a:lstStyle>
          <a:p>
            <a:fld id="{4A6C9EF9-F6CD-41AC-974E-2BB87539560E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0936"/>
          </a:xfrm>
          <a:prstGeom prst="rect">
            <a:avLst/>
          </a:prstGeom>
        </p:spPr>
        <p:txBody>
          <a:bodyPr vert="horz" lIns="92354" tIns="46177" rIns="92354" bIns="4617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0936"/>
          </a:xfrm>
          <a:prstGeom prst="rect">
            <a:avLst/>
          </a:prstGeom>
        </p:spPr>
        <p:txBody>
          <a:bodyPr vert="horz" lIns="92354" tIns="46177" rIns="92354" bIns="46177" rtlCol="0" anchor="b"/>
          <a:lstStyle>
            <a:lvl1pPr algn="r">
              <a:defRPr sz="1200"/>
            </a:lvl1pPr>
          </a:lstStyle>
          <a:p>
            <a:fld id="{CBE4C0AE-F650-4420-9FAB-FF9265193D3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6252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12" cy="500294"/>
          </a:xfrm>
          <a:prstGeom prst="rect">
            <a:avLst/>
          </a:prstGeom>
        </p:spPr>
        <p:txBody>
          <a:bodyPr vert="horz" lIns="92354" tIns="46177" rIns="92354" bIns="4617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049" y="0"/>
            <a:ext cx="2985512" cy="500294"/>
          </a:xfrm>
          <a:prstGeom prst="rect">
            <a:avLst/>
          </a:prstGeom>
        </p:spPr>
        <p:txBody>
          <a:bodyPr vert="horz" lIns="92354" tIns="46177" rIns="92354" bIns="46177" rtlCol="0"/>
          <a:lstStyle>
            <a:lvl1pPr algn="r">
              <a:defRPr sz="1200"/>
            </a:lvl1pPr>
          </a:lstStyle>
          <a:p>
            <a:fld id="{27D4E6A5-0BC8-4AC4-A52D-BE0BB7B29DA3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54" tIns="46177" rIns="92354" bIns="4617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9458" y="4759210"/>
            <a:ext cx="5509248" cy="4507459"/>
          </a:xfrm>
          <a:prstGeom prst="rect">
            <a:avLst/>
          </a:prstGeom>
        </p:spPr>
        <p:txBody>
          <a:bodyPr vert="horz" lIns="92354" tIns="46177" rIns="92354" bIns="46177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816"/>
            <a:ext cx="2985512" cy="500294"/>
          </a:xfrm>
          <a:prstGeom prst="rect">
            <a:avLst/>
          </a:prstGeom>
        </p:spPr>
        <p:txBody>
          <a:bodyPr vert="horz" lIns="92354" tIns="46177" rIns="92354" bIns="4617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049" y="9516816"/>
            <a:ext cx="2985512" cy="500294"/>
          </a:xfrm>
          <a:prstGeom prst="rect">
            <a:avLst/>
          </a:prstGeom>
        </p:spPr>
        <p:txBody>
          <a:bodyPr vert="horz" lIns="92354" tIns="46177" rIns="92354" bIns="46177" rtlCol="0" anchor="b"/>
          <a:lstStyle>
            <a:lvl1pPr algn="r">
              <a:defRPr sz="1200"/>
            </a:lvl1pPr>
          </a:lstStyle>
          <a:p>
            <a:fld id="{E8A7331F-B8CF-44EE-8D83-6A16FCCCE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32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540" algn="l" defTabSz="911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089" algn="l" defTabSz="911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635" algn="l" defTabSz="911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176" algn="l" defTabSz="911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723" algn="l" defTabSz="911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266" algn="l" defTabSz="911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800" algn="l" defTabSz="911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4350" algn="l" defTabSz="9110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8AE139-C60D-44C3-9017-073B491017EC}" type="slidenum">
              <a:rPr lang="de-DE" altLang="de-DE">
                <a:solidFill>
                  <a:prstClr val="black"/>
                </a:solidFill>
              </a:rPr>
              <a:pPr/>
              <a:t>4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1388" y="762000"/>
            <a:ext cx="5003800" cy="3754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58703"/>
            <a:ext cx="5511109" cy="450879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CEFAAD-E9DB-4712-99AE-DAF7A94D5A94}" type="slidenum">
              <a:rPr lang="de-DE" altLang="de-DE">
                <a:solidFill>
                  <a:prstClr val="black"/>
                </a:solidFill>
              </a:rPr>
              <a:pPr/>
              <a:t>5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1388" y="762000"/>
            <a:ext cx="5003800" cy="3754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58703"/>
            <a:ext cx="5511109" cy="450879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DCF5C6-BD81-49BC-B915-C1C01857491E}" type="slidenum">
              <a:rPr lang="de-DE" altLang="de-DE">
                <a:solidFill>
                  <a:prstClr val="black"/>
                </a:solidFill>
              </a:rPr>
              <a:pPr/>
              <a:t>6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1388" y="762000"/>
            <a:ext cx="5003800" cy="3754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58704"/>
            <a:ext cx="5511109" cy="44240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975D1C-6491-4EA1-985B-499ED72F1E88}" type="slidenum">
              <a:rPr lang="de-DE" altLang="de-DE">
                <a:solidFill>
                  <a:prstClr val="black"/>
                </a:solidFill>
              </a:rPr>
              <a:pPr/>
              <a:t>7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1388" y="762000"/>
            <a:ext cx="5003800" cy="3754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58703"/>
            <a:ext cx="5511109" cy="450879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5660CD-256F-457A-81AC-DC908E5F3C26}" type="slidenum">
              <a:rPr lang="de-DE" altLang="de-DE">
                <a:solidFill>
                  <a:prstClr val="black"/>
                </a:solidFill>
              </a:rPr>
              <a:pPr/>
              <a:t>8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1388" y="762000"/>
            <a:ext cx="5003800" cy="3754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58703"/>
            <a:ext cx="5511109" cy="450879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D43FE7-4EBA-435C-8C69-6F4E0609E31F}" type="slidenum">
              <a:rPr lang="de-DE" altLang="de-DE">
                <a:solidFill>
                  <a:prstClr val="black"/>
                </a:solidFill>
              </a:rPr>
              <a:pPr/>
              <a:t>9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1388" y="762000"/>
            <a:ext cx="5003800" cy="3754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58703"/>
            <a:ext cx="5511109" cy="450879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88FF28-42FC-4EFD-BFA3-3FCEADA1C87B}" type="slidenum">
              <a:rPr lang="de-DE" altLang="de-DE">
                <a:solidFill>
                  <a:prstClr val="black"/>
                </a:solidFill>
              </a:rPr>
              <a:pPr/>
              <a:t>10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1388" y="762000"/>
            <a:ext cx="5003800" cy="3754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58703"/>
            <a:ext cx="5511109" cy="450879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B5DA75F-4DF8-4FB6-956E-7108CB2554BE}" type="slidenum">
              <a:rPr lang="de-DE" altLang="de-DE">
                <a:solidFill>
                  <a:prstClr val="black"/>
                </a:solidFill>
              </a:rPr>
              <a:pPr/>
              <a:t>11</a:t>
            </a:fld>
            <a:endParaRPr lang="de-DE" altLang="de-DE">
              <a:solidFill>
                <a:prstClr val="black"/>
              </a:solidFill>
            </a:endParaRPr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1388" y="762000"/>
            <a:ext cx="5003800" cy="3754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58703"/>
            <a:ext cx="5511109" cy="450879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2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7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3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CE54-3A73-4601-8853-52CED9D4A901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936-4F98-4C63-80A2-8F3B09A20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CE54-3A73-4601-8853-52CED9D4A901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936-4F98-4C63-80A2-8F3B09A20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1" y="274673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73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CE54-3A73-4601-8853-52CED9D4A901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936-4F98-4C63-80A2-8F3B09A20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CE54-3A73-4601-8853-52CED9D4A901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936-4F98-4C63-80A2-8F3B09A20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3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5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0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66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21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7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3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43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CE54-3A73-4601-8853-52CED9D4A901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936-4F98-4C63-80A2-8F3B09A20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CE54-3A73-4601-8853-52CED9D4A901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936-4F98-4C63-80A2-8F3B09A20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40" indent="0">
              <a:buNone/>
              <a:defRPr sz="2000" b="1"/>
            </a:lvl2pPr>
            <a:lvl3pPr marL="911089" indent="0">
              <a:buNone/>
              <a:defRPr sz="1800" b="1"/>
            </a:lvl3pPr>
            <a:lvl4pPr marL="1366635" indent="0">
              <a:buNone/>
              <a:defRPr sz="1600" b="1"/>
            </a:lvl4pPr>
            <a:lvl5pPr marL="1822176" indent="0">
              <a:buNone/>
              <a:defRPr sz="1600" b="1"/>
            </a:lvl5pPr>
            <a:lvl6pPr marL="2277723" indent="0">
              <a:buNone/>
              <a:defRPr sz="1600" b="1"/>
            </a:lvl6pPr>
            <a:lvl7pPr marL="2733266" indent="0">
              <a:buNone/>
              <a:defRPr sz="1600" b="1"/>
            </a:lvl7pPr>
            <a:lvl8pPr marL="3188800" indent="0">
              <a:buNone/>
              <a:defRPr sz="1600" b="1"/>
            </a:lvl8pPr>
            <a:lvl9pPr marL="364435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40" indent="0">
              <a:buNone/>
              <a:defRPr sz="2000" b="1"/>
            </a:lvl2pPr>
            <a:lvl3pPr marL="911089" indent="0">
              <a:buNone/>
              <a:defRPr sz="1800" b="1"/>
            </a:lvl3pPr>
            <a:lvl4pPr marL="1366635" indent="0">
              <a:buNone/>
              <a:defRPr sz="1600" b="1"/>
            </a:lvl4pPr>
            <a:lvl5pPr marL="1822176" indent="0">
              <a:buNone/>
              <a:defRPr sz="1600" b="1"/>
            </a:lvl5pPr>
            <a:lvl6pPr marL="2277723" indent="0">
              <a:buNone/>
              <a:defRPr sz="1600" b="1"/>
            </a:lvl6pPr>
            <a:lvl7pPr marL="2733266" indent="0">
              <a:buNone/>
              <a:defRPr sz="1600" b="1"/>
            </a:lvl7pPr>
            <a:lvl8pPr marL="3188800" indent="0">
              <a:buNone/>
              <a:defRPr sz="1600" b="1"/>
            </a:lvl8pPr>
            <a:lvl9pPr marL="364435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CE54-3A73-4601-8853-52CED9D4A901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936-4F98-4C63-80A2-8F3B09A20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CE54-3A73-4601-8853-52CED9D4A901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936-4F98-4C63-80A2-8F3B09A20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CE54-3A73-4601-8853-52CED9D4A901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936-4F98-4C63-80A2-8F3B09A20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4" y="27308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540" indent="0">
              <a:buNone/>
              <a:defRPr sz="1200"/>
            </a:lvl2pPr>
            <a:lvl3pPr marL="911089" indent="0">
              <a:buNone/>
              <a:defRPr sz="1000"/>
            </a:lvl3pPr>
            <a:lvl4pPr marL="1366635" indent="0">
              <a:buNone/>
              <a:defRPr sz="900"/>
            </a:lvl4pPr>
            <a:lvl5pPr marL="1822176" indent="0">
              <a:buNone/>
              <a:defRPr sz="900"/>
            </a:lvl5pPr>
            <a:lvl6pPr marL="2277723" indent="0">
              <a:buNone/>
              <a:defRPr sz="900"/>
            </a:lvl6pPr>
            <a:lvl7pPr marL="2733266" indent="0">
              <a:buNone/>
              <a:defRPr sz="900"/>
            </a:lvl7pPr>
            <a:lvl8pPr marL="3188800" indent="0">
              <a:buNone/>
              <a:defRPr sz="900"/>
            </a:lvl8pPr>
            <a:lvl9pPr marL="364435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CE54-3A73-4601-8853-52CED9D4A901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936-4F98-4C63-80A2-8F3B09A20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5540" indent="0">
              <a:buNone/>
              <a:defRPr sz="2800"/>
            </a:lvl2pPr>
            <a:lvl3pPr marL="911089" indent="0">
              <a:buNone/>
              <a:defRPr sz="2400"/>
            </a:lvl3pPr>
            <a:lvl4pPr marL="1366635" indent="0">
              <a:buNone/>
              <a:defRPr sz="2000"/>
            </a:lvl4pPr>
            <a:lvl5pPr marL="1822176" indent="0">
              <a:buNone/>
              <a:defRPr sz="2000"/>
            </a:lvl5pPr>
            <a:lvl6pPr marL="2277723" indent="0">
              <a:buNone/>
              <a:defRPr sz="2000"/>
            </a:lvl6pPr>
            <a:lvl7pPr marL="2733266" indent="0">
              <a:buNone/>
              <a:defRPr sz="2000"/>
            </a:lvl7pPr>
            <a:lvl8pPr marL="3188800" indent="0">
              <a:buNone/>
              <a:defRPr sz="2000"/>
            </a:lvl8pPr>
            <a:lvl9pPr marL="364435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540" indent="0">
              <a:buNone/>
              <a:defRPr sz="1200"/>
            </a:lvl2pPr>
            <a:lvl3pPr marL="911089" indent="0">
              <a:buNone/>
              <a:defRPr sz="1000"/>
            </a:lvl3pPr>
            <a:lvl4pPr marL="1366635" indent="0">
              <a:buNone/>
              <a:defRPr sz="900"/>
            </a:lvl4pPr>
            <a:lvl5pPr marL="1822176" indent="0">
              <a:buNone/>
              <a:defRPr sz="900"/>
            </a:lvl5pPr>
            <a:lvl6pPr marL="2277723" indent="0">
              <a:buNone/>
              <a:defRPr sz="900"/>
            </a:lvl6pPr>
            <a:lvl7pPr marL="2733266" indent="0">
              <a:buNone/>
              <a:defRPr sz="900"/>
            </a:lvl7pPr>
            <a:lvl8pPr marL="3188800" indent="0">
              <a:buNone/>
              <a:defRPr sz="900"/>
            </a:lvl8pPr>
            <a:lvl9pPr marL="364435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CE54-3A73-4601-8853-52CED9D4A901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D1936-4F98-4C63-80A2-8F3B09A20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096" tIns="45550" rIns="91096" bIns="4555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096" tIns="45550" rIns="91096" bIns="4555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85"/>
            <a:ext cx="2133600" cy="365125"/>
          </a:xfrm>
          <a:prstGeom prst="rect">
            <a:avLst/>
          </a:prstGeom>
        </p:spPr>
        <p:txBody>
          <a:bodyPr vert="horz" lIns="91096" tIns="45550" rIns="91096" bIns="4555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4CE54-3A73-4601-8853-52CED9D4A901}" type="datetimeFigureOut">
              <a:rPr lang="de-DE" smtClean="0"/>
              <a:pPr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85"/>
            <a:ext cx="2895600" cy="365125"/>
          </a:xfrm>
          <a:prstGeom prst="rect">
            <a:avLst/>
          </a:prstGeom>
        </p:spPr>
        <p:txBody>
          <a:bodyPr vert="horz" lIns="91096" tIns="45550" rIns="91096" bIns="4555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85"/>
            <a:ext cx="2133600" cy="365125"/>
          </a:xfrm>
          <a:prstGeom prst="rect">
            <a:avLst/>
          </a:prstGeom>
        </p:spPr>
        <p:txBody>
          <a:bodyPr vert="horz" lIns="91096" tIns="45550" rIns="91096" bIns="4555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D1936-4F98-4C63-80A2-8F3B09A20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10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656" indent="-341656" algn="l" defTabSz="9110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0258" indent="-284721" algn="l" defTabSz="91108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8864" indent="-227771" algn="l" defTabSz="91108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4392" indent="-227771" algn="l" defTabSz="91108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9947" indent="-227771" algn="l" defTabSz="91108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5492" indent="-227771" algn="l" defTabSz="91108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1037" indent="-227771" algn="l" defTabSz="91108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6580" indent="-227771" algn="l" defTabSz="91108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2127" indent="-227771" algn="l" defTabSz="91108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10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540" algn="l" defTabSz="9110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089" algn="l" defTabSz="9110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635" algn="l" defTabSz="9110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176" algn="l" defTabSz="9110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723" algn="l" defTabSz="9110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266" algn="l" defTabSz="9110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800" algn="l" defTabSz="9110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4350" algn="l" defTabSz="9110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7494" y="1484784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de-DE" b="1" dirty="0" smtClean="0">
                <a:solidFill>
                  <a:srgbClr val="0070C0"/>
                </a:solidFill>
              </a:rPr>
              <a:t>INFORMATIONSVERANSTALTUNG</a:t>
            </a:r>
          </a:p>
          <a:p>
            <a:r>
              <a:rPr lang="de-DE" b="1" dirty="0" smtClean="0">
                <a:solidFill>
                  <a:srgbClr val="0070C0"/>
                </a:solidFill>
              </a:rPr>
              <a:t>ZUR EINSCHULUNG DER ZUKÜNFTIGEN ERSTKLÄSSLER</a:t>
            </a:r>
          </a:p>
          <a:p>
            <a:r>
              <a:rPr lang="de-DE" sz="2000" dirty="0" smtClean="0">
                <a:solidFill>
                  <a:srgbClr val="0070C0"/>
                </a:solidFill>
              </a:rPr>
              <a:t>Mittwoch, 21.02.2024 um 19.30 </a:t>
            </a:r>
            <a:r>
              <a:rPr lang="de-DE" sz="2000" dirty="0">
                <a:solidFill>
                  <a:srgbClr val="0070C0"/>
                </a:solidFill>
              </a:rPr>
              <a:t>Uhr</a:t>
            </a:r>
          </a:p>
          <a:p>
            <a:endParaRPr lang="de-DE" dirty="0" smtClean="0">
              <a:solidFill>
                <a:srgbClr val="0070C0"/>
              </a:solidFill>
            </a:endParaRPr>
          </a:p>
          <a:p>
            <a:endParaRPr lang="de-DE" dirty="0" smtClean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  <a:p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 smtClean="0">
                <a:solidFill>
                  <a:srgbClr val="0070C0"/>
                </a:solidFill>
              </a:rPr>
              <a:t>Herzlich Willkommen!</a:t>
            </a:r>
            <a:endParaRPr lang="de-DE" b="1" dirty="0">
              <a:solidFill>
                <a:srgbClr val="0070C0"/>
              </a:solidFill>
            </a:endParaRPr>
          </a:p>
          <a:p>
            <a:pPr algn="ctr"/>
            <a:endParaRPr lang="de-DE" b="1" dirty="0">
              <a:solidFill>
                <a:srgbClr val="0070C0"/>
              </a:solidFill>
            </a:endParaRPr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462" y="289731"/>
            <a:ext cx="2000264" cy="1097490"/>
          </a:xfrm>
          <a:prstGeom prst="rect">
            <a:avLst/>
          </a:prstGeom>
        </p:spPr>
      </p:pic>
      <p:pic>
        <p:nvPicPr>
          <p:cNvPr id="1027" name="Picture 3" descr="C:\Users\faulhammer-wiedemann\AppData\Local\Microsoft\Windows\Temporary Internet Files\Content.IE5\5ECYAIFN\schultuete-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492" y="3501008"/>
            <a:ext cx="2065412" cy="206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89600" y="243386"/>
            <a:ext cx="8228160" cy="106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1972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algn="ctr" defTabSz="40714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3600" b="1" u="sng" dirty="0">
                <a:solidFill>
                  <a:schemeClr val="accent5"/>
                </a:solidFill>
              </a:rPr>
              <a:t>Was können Sie als Eltern tun?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2721" y="1468954"/>
            <a:ext cx="669456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63" tIns="61563" rIns="81563" bIns="4078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14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Umgang mit </a:t>
            </a:r>
            <a:r>
              <a:rPr lang="de-DE" altLang="de-DE" sz="2400" dirty="0" err="1">
                <a:solidFill>
                  <a:schemeClr val="accent5"/>
                </a:solidFill>
              </a:rPr>
              <a:t>Schere,Stift,Papier</a:t>
            </a:r>
            <a:r>
              <a:rPr lang="de-DE" altLang="de-DE" sz="2400" dirty="0">
                <a:solidFill>
                  <a:schemeClr val="accent5"/>
                </a:solidFill>
              </a:rPr>
              <a:t> schulen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612160" y="2151586"/>
            <a:ext cx="571536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63" tIns="61563" rIns="81563" bIns="4078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14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Grundfertigkeiten im Alltag schulen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34720" y="2815501"/>
            <a:ext cx="5224320" cy="851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63" tIns="61563" rIns="81563" bIns="4078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14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Gesellschaftsspiele spielen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64007" y="3545653"/>
            <a:ext cx="1795680" cy="62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63" tIns="61563" rIns="81563" bIns="4078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14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Vorlesen</a:t>
            </a:r>
            <a:r>
              <a:rPr lang="de-DE" altLang="de-DE" sz="24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447521" y="2816936"/>
            <a:ext cx="342864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63" tIns="61563" rIns="81563" bIns="4078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14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Schulwegtraining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37445" y="5075093"/>
            <a:ext cx="712224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63" tIns="61563" rIns="81563" bIns="4078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14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Selbstbewusstsein  und Selbstständigkeit stärken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419202" y="5893099"/>
            <a:ext cx="457200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63" tIns="61563" rIns="81563" bIns="4078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14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Attraktivität der Schule stützen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633120" y="3528371"/>
            <a:ext cx="457200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63" tIns="61563" rIns="81563" bIns="4078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14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Geregelter Tagesablauf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010240" y="4290220"/>
            <a:ext cx="4420800" cy="4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63" tIns="61563" rIns="81563" bIns="4078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14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Förderlicher </a:t>
            </a:r>
            <a:r>
              <a:rPr lang="de-DE" altLang="de-DE" sz="2400" dirty="0" smtClean="0">
                <a:solidFill>
                  <a:schemeClr val="accent5"/>
                </a:solidFill>
              </a:rPr>
              <a:t>Medienkonsum</a:t>
            </a:r>
            <a:endParaRPr lang="de-DE" altLang="de-DE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059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5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5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6482" y="313953"/>
            <a:ext cx="8228160" cy="106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1999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3600" b="1" u="sng" dirty="0">
                <a:solidFill>
                  <a:schemeClr val="accent5"/>
                </a:solidFill>
              </a:rPr>
              <a:t>Was können Sie tun, wenn die Schule begonnen hat?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6881" y="1795871"/>
            <a:ext cx="6204960" cy="4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1615" rIns="81631" bIns="40816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Engen Kontakt zur Schule halten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97760" y="2472740"/>
            <a:ext cx="6204960" cy="42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1615" rIns="81631" bIns="40816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Dem Kind Anerkennung und Rückhalt geben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6881" y="3175535"/>
            <a:ext cx="6585120" cy="4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1615" rIns="81631" bIns="40816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Leistungsdruck vermeiden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819520" y="3904252"/>
            <a:ext cx="5388480" cy="4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1615" rIns="81631" bIns="40816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Mit dem Kind über die Schule reden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96642" y="4527837"/>
            <a:ext cx="5551200" cy="580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1615" rIns="81631" bIns="40816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Aufgaben kontrollieren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612160" y="5214790"/>
            <a:ext cx="5388480" cy="4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61615" rIns="81631" bIns="40816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Einen festen Arbeitsplatz  einrichten</a:t>
            </a:r>
          </a:p>
        </p:txBody>
      </p:sp>
    </p:spTree>
    <p:extLst>
      <p:ext uri="{BB962C8B-B14F-4D97-AF65-F5344CB8AC3E}">
        <p14:creationId xmlns:p14="http://schemas.microsoft.com/office/powerpoint/2010/main" val="3446140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14612" y="332656"/>
            <a:ext cx="5857916" cy="914400"/>
          </a:xfrm>
        </p:spPr>
        <p:txBody>
          <a:bodyPr>
            <a:noAutofit/>
          </a:bodyPr>
          <a:lstStyle/>
          <a:p>
            <a:r>
              <a:rPr lang="de-DE" sz="3600" b="1" dirty="0">
                <a:solidFill>
                  <a:srgbClr val="0070C0"/>
                </a:solidFill>
              </a:rPr>
              <a:t>Informationen zur </a:t>
            </a:r>
          </a:p>
          <a:p>
            <a:r>
              <a:rPr lang="de-DE" sz="3600" b="1" dirty="0">
                <a:solidFill>
                  <a:srgbClr val="0070C0"/>
                </a:solidFill>
              </a:rPr>
              <a:t>Donau-Bussen-Schule</a:t>
            </a:r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3"/>
            <a:ext cx="2000264" cy="109749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14349" y="1772816"/>
            <a:ext cx="8178132" cy="4154640"/>
          </a:xfrm>
          <a:prstGeom prst="rect">
            <a:avLst/>
          </a:prstGeom>
          <a:noFill/>
        </p:spPr>
        <p:txBody>
          <a:bodyPr wrap="square" lIns="91096" tIns="45550" rIns="91096" bIns="45550" rtlCol="0">
            <a:spAutoFit/>
          </a:bodyPr>
          <a:lstStyle/>
          <a:p>
            <a:pPr marL="284721" indent="-284721">
              <a:buFont typeface="Wingdings" panose="05000000000000000000" pitchFamily="2" charset="2"/>
              <a:buChar char="v"/>
            </a:pPr>
            <a:r>
              <a:rPr lang="de-DE" sz="2400" dirty="0">
                <a:latin typeface="Corbel" panose="020B0503020204020204" pitchFamily="34" charset="0"/>
              </a:rPr>
              <a:t>Insgesamt </a:t>
            </a:r>
            <a:r>
              <a:rPr lang="de-DE" sz="2400" dirty="0" smtClean="0">
                <a:latin typeface="Corbel" panose="020B0503020204020204" pitchFamily="34" charset="0"/>
              </a:rPr>
              <a:t>ca. 150</a:t>
            </a:r>
            <a:r>
              <a:rPr lang="de-DE" sz="2400" b="1" dirty="0" smtClean="0">
                <a:latin typeface="Corbel" panose="020B0503020204020204" pitchFamily="34" charset="0"/>
              </a:rPr>
              <a:t> </a:t>
            </a:r>
            <a:r>
              <a:rPr lang="de-DE" sz="2400" b="1" dirty="0">
                <a:latin typeface="Corbel" panose="020B0503020204020204" pitchFamily="34" charset="0"/>
              </a:rPr>
              <a:t>Grundschüler </a:t>
            </a:r>
            <a:r>
              <a:rPr lang="de-DE" sz="2400" dirty="0">
                <a:latin typeface="Corbel" panose="020B0503020204020204" pitchFamily="34" charset="0"/>
              </a:rPr>
              <a:t>in </a:t>
            </a:r>
            <a:r>
              <a:rPr lang="de-DE" sz="2400" dirty="0" smtClean="0">
                <a:latin typeface="Corbel" panose="020B0503020204020204" pitchFamily="34" charset="0"/>
              </a:rPr>
              <a:t>neun </a:t>
            </a:r>
            <a:r>
              <a:rPr lang="de-DE" sz="2400" dirty="0">
                <a:latin typeface="Corbel" panose="020B0503020204020204" pitchFamily="34" charset="0"/>
              </a:rPr>
              <a:t>Klassen. </a:t>
            </a:r>
          </a:p>
          <a:p>
            <a:pPr marL="284721" indent="-284721">
              <a:buFont typeface="Wingdings" panose="05000000000000000000" pitchFamily="2" charset="2"/>
              <a:buChar char="v"/>
            </a:pPr>
            <a:r>
              <a:rPr lang="de-DE" sz="2400" dirty="0">
                <a:latin typeface="Corbel" panose="020B0503020204020204" pitchFamily="34" charset="0"/>
              </a:rPr>
              <a:t>Das Kollegium besteht aus </a:t>
            </a:r>
            <a:r>
              <a:rPr lang="de-DE" sz="2400" b="1" dirty="0" smtClean="0">
                <a:latin typeface="Corbel" panose="020B0503020204020204" pitchFamily="34" charset="0"/>
              </a:rPr>
              <a:t>14 Lehrkräften </a:t>
            </a:r>
            <a:r>
              <a:rPr lang="de-DE" sz="2400" dirty="0" smtClean="0">
                <a:latin typeface="Corbel" panose="020B0503020204020204" pitchFamily="34" charset="0"/>
              </a:rPr>
              <a:t>.</a:t>
            </a:r>
            <a:endParaRPr lang="de-DE" sz="2400" dirty="0">
              <a:latin typeface="Corbel" panose="020B0503020204020204" pitchFamily="34" charset="0"/>
            </a:endParaRPr>
          </a:p>
          <a:p>
            <a:pPr marL="284721" indent="-284721">
              <a:buFont typeface="Wingdings" panose="05000000000000000000" pitchFamily="2" charset="2"/>
              <a:buChar char="v"/>
            </a:pPr>
            <a:r>
              <a:rPr lang="de-DE" sz="2400" dirty="0">
                <a:latin typeface="Corbel" panose="020B0503020204020204" pitchFamily="34" charset="0"/>
              </a:rPr>
              <a:t>Außerdem </a:t>
            </a:r>
            <a:r>
              <a:rPr lang="de-DE" sz="2400" dirty="0" smtClean="0">
                <a:latin typeface="Corbel" panose="020B0503020204020204" pitchFamily="34" charset="0"/>
              </a:rPr>
              <a:t>werden fünf Mitarbeiter in der Ganztagesbetreuung und zwei FSJ beschäftigt. </a:t>
            </a:r>
          </a:p>
          <a:p>
            <a:pPr marL="284721" indent="-284721">
              <a:buFont typeface="Wingdings" panose="05000000000000000000" pitchFamily="2" charset="2"/>
              <a:buChar char="v"/>
            </a:pPr>
            <a:r>
              <a:rPr lang="de-DE" sz="2400" dirty="0" smtClean="0">
                <a:latin typeface="Corbel" panose="020B0503020204020204" pitchFamily="34" charset="0"/>
              </a:rPr>
              <a:t>Unsere Schüler kommen aus: </a:t>
            </a:r>
            <a:r>
              <a:rPr lang="de-DE" sz="2400" dirty="0" err="1" smtClean="0">
                <a:latin typeface="Corbel" panose="020B0503020204020204" pitchFamily="34" charset="0"/>
              </a:rPr>
              <a:t>Daugendorf</a:t>
            </a:r>
            <a:r>
              <a:rPr lang="de-DE" sz="2400" dirty="0" smtClean="0">
                <a:latin typeface="Corbel" panose="020B0503020204020204" pitchFamily="34" charset="0"/>
              </a:rPr>
              <a:t>, </a:t>
            </a:r>
            <a:r>
              <a:rPr lang="de-DE" sz="2400" dirty="0" err="1" smtClean="0">
                <a:latin typeface="Corbel" panose="020B0503020204020204" pitchFamily="34" charset="0"/>
              </a:rPr>
              <a:t>Dietelhofen</a:t>
            </a:r>
            <a:r>
              <a:rPr lang="de-DE" sz="2400" dirty="0" smtClean="0">
                <a:latin typeface="Corbel" panose="020B0503020204020204" pitchFamily="34" charset="0"/>
              </a:rPr>
              <a:t>, </a:t>
            </a:r>
            <a:r>
              <a:rPr lang="de-DE" sz="2400" dirty="0" err="1" smtClean="0">
                <a:latin typeface="Corbel" panose="020B0503020204020204" pitchFamily="34" charset="0"/>
              </a:rPr>
              <a:t>Göffingen</a:t>
            </a:r>
            <a:r>
              <a:rPr lang="de-DE" sz="2400" dirty="0" smtClean="0">
                <a:latin typeface="Corbel" panose="020B0503020204020204" pitchFamily="34" charset="0"/>
              </a:rPr>
              <a:t>, Möhringen, Uigendorf, Unlingen, Zell-</a:t>
            </a:r>
            <a:r>
              <a:rPr lang="de-DE" sz="2400" dirty="0" err="1" smtClean="0">
                <a:latin typeface="Corbel" panose="020B0503020204020204" pitchFamily="34" charset="0"/>
              </a:rPr>
              <a:t>Bechingen</a:t>
            </a:r>
            <a:r>
              <a:rPr lang="de-DE" sz="2400" dirty="0" smtClean="0">
                <a:latin typeface="Corbel" panose="020B0503020204020204" pitchFamily="34" charset="0"/>
              </a:rPr>
              <a:t> und </a:t>
            </a:r>
            <a:r>
              <a:rPr lang="de-DE" sz="2400" dirty="0" err="1" smtClean="0">
                <a:latin typeface="Corbel" panose="020B0503020204020204" pitchFamily="34" charset="0"/>
              </a:rPr>
              <a:t>Zwiefaltendorf</a:t>
            </a:r>
            <a:endParaRPr lang="de-DE" sz="2400" dirty="0">
              <a:latin typeface="Corbel" panose="020B0503020204020204" pitchFamily="34" charset="0"/>
            </a:endParaRPr>
          </a:p>
          <a:p>
            <a:pPr marL="284721" indent="-284721">
              <a:buFont typeface="Wingdings" panose="05000000000000000000" pitchFamily="2" charset="2"/>
              <a:buChar char="v"/>
            </a:pPr>
            <a:r>
              <a:rPr lang="de-DE" sz="2400" dirty="0" smtClean="0">
                <a:latin typeface="Corbel" panose="020B0503020204020204" pitchFamily="34" charset="0"/>
              </a:rPr>
              <a:t> Gute sachliche und räumliche Ausstattung </a:t>
            </a:r>
          </a:p>
          <a:p>
            <a:pPr marL="284721" indent="-284721">
              <a:buFont typeface="Wingdings" panose="05000000000000000000" pitchFamily="2" charset="2"/>
              <a:buChar char="v"/>
            </a:pPr>
            <a:r>
              <a:rPr lang="de-DE" sz="2400" dirty="0" smtClean="0">
                <a:latin typeface="Corbel" panose="020B0503020204020204" pitchFamily="34" charset="0"/>
              </a:rPr>
              <a:t>Umfangreiches Betreuungsangebot</a:t>
            </a:r>
          </a:p>
          <a:p>
            <a:endParaRPr lang="de-DE" sz="2400" dirty="0" smtClean="0">
              <a:latin typeface="Corbel" panose="020B0503020204020204" pitchFamily="34" charset="0"/>
            </a:endParaRPr>
          </a:p>
          <a:p>
            <a:pPr marL="284721" indent="-284721">
              <a:buFont typeface="Wingdings" panose="05000000000000000000" pitchFamily="2" charset="2"/>
              <a:buChar char="v"/>
            </a:pPr>
            <a:endParaRPr lang="de-DE" sz="2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79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14612" y="591588"/>
            <a:ext cx="5857916" cy="914400"/>
          </a:xfrm>
        </p:spPr>
        <p:txBody>
          <a:bodyPr>
            <a:noAutofit/>
          </a:bodyPr>
          <a:lstStyle/>
          <a:p>
            <a:endParaRPr lang="de-DE" sz="3600" b="1" dirty="0">
              <a:solidFill>
                <a:srgbClr val="0070C0"/>
              </a:solidFill>
            </a:endParaRPr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8" y="188641"/>
            <a:ext cx="2000264" cy="109749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11560" y="1340770"/>
            <a:ext cx="8178132" cy="5262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096" tIns="45550" rIns="91096" bIns="45550" rtlCol="0">
            <a:spAutoFit/>
          </a:bodyPr>
          <a:lstStyle/>
          <a:p>
            <a:endParaRPr lang="de-DE" sz="2400" dirty="0" smtClean="0">
              <a:sym typeface="Wingdings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 smtClean="0">
                <a:solidFill>
                  <a:schemeClr val="tx1"/>
                </a:solidFill>
                <a:latin typeface="Corbel" panose="020B0503020204020204" pitchFamily="34" charset="0"/>
                <a:sym typeface="Wingdings"/>
              </a:rPr>
              <a:t>Die </a:t>
            </a:r>
            <a:r>
              <a:rPr lang="de-DE" sz="2400" dirty="0">
                <a:solidFill>
                  <a:schemeClr val="tx1"/>
                </a:solidFill>
                <a:latin typeface="Corbel" panose="020B0503020204020204" pitchFamily="34" charset="0"/>
                <a:sym typeface="Wingdings"/>
              </a:rPr>
              <a:t>Schule nimmt am Programm  „Klasse 2000“ teil.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>
                <a:solidFill>
                  <a:schemeClr val="tx1"/>
                </a:solidFill>
                <a:latin typeface="Corbel" panose="020B0503020204020204" pitchFamily="34" charset="0"/>
                <a:sym typeface="Wingdings"/>
              </a:rPr>
              <a:t>Die Schule bietet täglich kostenlos Obst an. (Schulfruchtprogramm)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>
                <a:solidFill>
                  <a:schemeClr val="tx1"/>
                </a:solidFill>
                <a:latin typeface="Corbel" panose="020B0503020204020204" pitchFamily="34" charset="0"/>
                <a:sym typeface="Wingdings"/>
              </a:rPr>
              <a:t>Allen Schülern steht ein Wasserspender zur Verfügung.</a:t>
            </a:r>
          </a:p>
          <a:p>
            <a:endParaRPr lang="de-DE" sz="1200" dirty="0">
              <a:solidFill>
                <a:schemeClr val="tx1"/>
              </a:solidFill>
              <a:latin typeface="Corbel" panose="020B0503020204020204" pitchFamily="34" charset="0"/>
              <a:sym typeface="Wingdings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>
                <a:solidFill>
                  <a:schemeClr val="tx1"/>
                </a:solidFill>
                <a:latin typeface="Corbel" panose="020B0503020204020204" pitchFamily="34" charset="0"/>
                <a:sym typeface="Wingdings"/>
              </a:rPr>
              <a:t>Aktionen im Jahreslauf: Vorlesetag, Spiel- und Sporttag, Adventsworkshop, Zahngesundheit, </a:t>
            </a:r>
            <a:r>
              <a:rPr lang="de-DE" sz="2400" dirty="0" smtClean="0">
                <a:solidFill>
                  <a:schemeClr val="tx1"/>
                </a:solidFill>
                <a:latin typeface="Corbel" panose="020B0503020204020204" pitchFamily="34" charset="0"/>
                <a:sym typeface="Wingdings"/>
              </a:rPr>
              <a:t>Verkehrserziehung</a:t>
            </a:r>
            <a:r>
              <a:rPr lang="de-DE" sz="2400" dirty="0">
                <a:solidFill>
                  <a:schemeClr val="tx1"/>
                </a:solidFill>
                <a:latin typeface="Corbel" panose="020B0503020204020204" pitchFamily="34" charset="0"/>
                <a:sym typeface="Wingdings"/>
              </a:rPr>
              <a:t>, </a:t>
            </a:r>
            <a:r>
              <a:rPr lang="de-DE" sz="2400" dirty="0" smtClean="0">
                <a:solidFill>
                  <a:schemeClr val="tx1"/>
                </a:solidFill>
                <a:latin typeface="Corbel" panose="020B0503020204020204" pitchFamily="34" charset="0"/>
                <a:sym typeface="Wingdings"/>
              </a:rPr>
              <a:t>Trommelworkshop, Kinder Uni Oberschwaben, </a:t>
            </a:r>
            <a:r>
              <a:rPr lang="de-DE" sz="2400" dirty="0" err="1" smtClean="0">
                <a:solidFill>
                  <a:schemeClr val="tx1"/>
                </a:solidFill>
                <a:latin typeface="Corbel" panose="020B0503020204020204" pitchFamily="34" charset="0"/>
                <a:sym typeface="Wingdings"/>
              </a:rPr>
              <a:t>uvm</a:t>
            </a:r>
            <a:r>
              <a:rPr lang="de-DE" sz="2400" dirty="0">
                <a:solidFill>
                  <a:schemeClr val="tx1"/>
                </a:solidFill>
                <a:latin typeface="Corbel" panose="020B0503020204020204" pitchFamily="34" charset="0"/>
                <a:sym typeface="Wingdings"/>
              </a:rPr>
              <a:t>.</a:t>
            </a:r>
          </a:p>
          <a:p>
            <a:endParaRPr lang="de-DE" sz="1200" dirty="0">
              <a:solidFill>
                <a:schemeClr val="tx1"/>
              </a:solidFill>
              <a:latin typeface="Corbel" panose="020B0503020204020204" pitchFamily="34" charset="0"/>
              <a:sym typeface="Wingdings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400" dirty="0">
                <a:solidFill>
                  <a:schemeClr val="tx1"/>
                </a:solidFill>
                <a:latin typeface="Corbel" panose="020B0503020204020204" pitchFamily="34" charset="0"/>
                <a:sym typeface="Wingdings"/>
              </a:rPr>
              <a:t>Homepage mit vielen nützlichen Informationen (Termine, Menüplan der Mensa, Telefonnummern, Ganztagesangebote</a:t>
            </a:r>
            <a:r>
              <a:rPr lang="de-DE" sz="2400" dirty="0" smtClean="0">
                <a:solidFill>
                  <a:schemeClr val="tx1"/>
                </a:solidFill>
                <a:latin typeface="Corbel" panose="020B0503020204020204" pitchFamily="34" charset="0"/>
                <a:sym typeface="Wingdings"/>
              </a:rPr>
              <a:t>,…)</a:t>
            </a:r>
          </a:p>
          <a:p>
            <a:endParaRPr lang="de-DE" sz="2400" dirty="0">
              <a:latin typeface="Corbel" panose="020B0503020204020204" pitchFamily="34" charset="0"/>
              <a:sym typeface="Wingdings"/>
            </a:endParaRPr>
          </a:p>
          <a:p>
            <a:r>
              <a:rPr lang="de-DE" sz="2400" dirty="0">
                <a:latin typeface="Corbel" panose="020B0503020204020204" pitchFamily="34" charset="0"/>
                <a:sym typeface="Wingdings"/>
              </a:rPr>
              <a:t>		</a:t>
            </a:r>
            <a:endParaRPr lang="de-DE" sz="2400" dirty="0">
              <a:solidFill>
                <a:schemeClr val="bg1"/>
              </a:solidFill>
              <a:latin typeface="Corbel" panose="020B0503020204020204" pitchFamily="34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27219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14612" y="332656"/>
            <a:ext cx="5857916" cy="914400"/>
          </a:xfrm>
        </p:spPr>
        <p:txBody>
          <a:bodyPr>
            <a:noAutofit/>
          </a:bodyPr>
          <a:lstStyle/>
          <a:p>
            <a:r>
              <a:rPr lang="de-DE" sz="3600" b="1" dirty="0">
                <a:solidFill>
                  <a:srgbClr val="0070C0"/>
                </a:solidFill>
              </a:rPr>
              <a:t>Stunden und Fächer im ersten Schuljahr</a:t>
            </a:r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3"/>
            <a:ext cx="2000264" cy="109749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14349" y="1916832"/>
            <a:ext cx="8178132" cy="2308324"/>
          </a:xfrm>
          <a:prstGeom prst="rect">
            <a:avLst/>
          </a:prstGeom>
          <a:noFill/>
        </p:spPr>
        <p:txBody>
          <a:bodyPr wrap="square" lIns="91096" tIns="45550" rIns="91096" bIns="45550" rtlCol="0">
            <a:spAutoFit/>
          </a:bodyPr>
          <a:lstStyle/>
          <a:p>
            <a:pPr marL="284721" indent="-284721">
              <a:buFont typeface="Wingdings" panose="05000000000000000000" pitchFamily="2" charset="2"/>
              <a:buChar char="v"/>
            </a:pPr>
            <a:r>
              <a:rPr lang="de-DE" sz="2400" dirty="0">
                <a:latin typeface="Corbel" panose="020B0503020204020204" pitchFamily="34" charset="0"/>
              </a:rPr>
              <a:t>23 Wochenstunden </a:t>
            </a:r>
          </a:p>
          <a:p>
            <a:endParaRPr lang="de-DE" sz="2400" dirty="0">
              <a:latin typeface="Corbel" panose="020B0503020204020204" pitchFamily="34" charset="0"/>
            </a:endParaRPr>
          </a:p>
          <a:p>
            <a:pPr marL="284721" indent="-284721">
              <a:buFont typeface="Wingdings" panose="05000000000000000000" pitchFamily="2" charset="2"/>
              <a:buChar char="v"/>
            </a:pPr>
            <a:r>
              <a:rPr lang="de-DE" sz="2400" dirty="0">
                <a:latin typeface="Corbel" panose="020B0503020204020204" pitchFamily="34" charset="0"/>
              </a:rPr>
              <a:t>1 Tag Mittagschule </a:t>
            </a:r>
            <a:r>
              <a:rPr lang="de-DE" dirty="0" smtClean="0">
                <a:latin typeface="Corbel" panose="020B0503020204020204" pitchFamily="34" charset="0"/>
              </a:rPr>
              <a:t>(i.d.R. Dienstag oder Donnerstag)</a:t>
            </a:r>
          </a:p>
          <a:p>
            <a:endParaRPr lang="de-DE" sz="2400" dirty="0">
              <a:latin typeface="Corbel" panose="020B0503020204020204" pitchFamily="34" charset="0"/>
            </a:endParaRPr>
          </a:p>
          <a:p>
            <a:pPr marL="284721" indent="-284721">
              <a:buFont typeface="Wingdings" panose="05000000000000000000" pitchFamily="2" charset="2"/>
              <a:buChar char="v"/>
            </a:pPr>
            <a:r>
              <a:rPr lang="de-DE" sz="2400" dirty="0">
                <a:latin typeface="Corbel" panose="020B0503020204020204" pitchFamily="34" charset="0"/>
              </a:rPr>
              <a:t>Fächer: Deutsch, Mathematik, Sachunterricht, Musik, Kunst und Werken, Religion (nach Konfessionen getrennt), Sport </a:t>
            </a:r>
          </a:p>
        </p:txBody>
      </p:sp>
      <p:pic>
        <p:nvPicPr>
          <p:cNvPr id="4099" name="Picture 3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46863"/>
            <a:ext cx="1151185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faulhammer-wiedemann\AppData\Local\Microsoft\Windows\Temporary Internet Files\Content.IE5\5G9NIZFL\nicubunu-Stickman-0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22774"/>
            <a:ext cx="832268" cy="93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faulhammer-wiedemann\AppData\Local\Microsoft\Windows\Temporary Internet Files\Content.IE5\7MBQE7DV\Buch_500x40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31403"/>
            <a:ext cx="1330275" cy="89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faulhammer-wiedemann\AppData\Local\Microsoft\Windows\Temporary Internet Files\Content.IE5\5G9NIZFL\1280px-Commutative_Addition.svg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232191"/>
            <a:ext cx="1841428" cy="913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faulhammer-wiedemann\AppData\Local\Microsoft\Windows\Temporary Internet Files\Content.IE5\UUER0Y7T\artist__s_paint_brush_by_rildraw-d4a5ogt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67" y="4804939"/>
            <a:ext cx="963565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08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14612" y="260648"/>
            <a:ext cx="5857916" cy="914400"/>
          </a:xfrm>
        </p:spPr>
        <p:txBody>
          <a:bodyPr>
            <a:noAutofit/>
          </a:bodyPr>
          <a:lstStyle/>
          <a:p>
            <a:r>
              <a:rPr lang="de-DE" sz="3600" b="1" dirty="0">
                <a:solidFill>
                  <a:srgbClr val="0070C0"/>
                </a:solidFill>
              </a:rPr>
              <a:t>Stundenplan</a:t>
            </a:r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3"/>
            <a:ext cx="2000264" cy="109749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14016" y="2293456"/>
            <a:ext cx="1800200" cy="846197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096" tIns="45550" rIns="91096" bIns="45550" rtlCol="0">
            <a:spAutoFit/>
          </a:bodyPr>
          <a:lstStyle/>
          <a:p>
            <a:r>
              <a:rPr lang="de-DE" sz="1600" dirty="0">
                <a:latin typeface="Corbel" panose="020B0503020204020204" pitchFamily="34" charset="0"/>
              </a:rPr>
              <a:t>Verbindlicher Unterricht für alle Kinder der Klasse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7594" y="3552362"/>
            <a:ext cx="1800200" cy="8461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096" tIns="45550" rIns="91096" bIns="45550" rtlCol="0">
            <a:spAutoFit/>
          </a:bodyPr>
          <a:lstStyle/>
          <a:p>
            <a:r>
              <a:rPr lang="de-DE" sz="1600" dirty="0">
                <a:latin typeface="Corbel" panose="020B0503020204020204" pitchFamily="34" charset="0"/>
              </a:rPr>
              <a:t>Präsenszeit nur für angemeldete Ganztageskinder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92295" y="4797186"/>
            <a:ext cx="1800200" cy="8461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096" tIns="45550" rIns="91096" bIns="45550" rtlCol="0">
            <a:spAutoFit/>
          </a:bodyPr>
          <a:lstStyle/>
          <a:p>
            <a:r>
              <a:rPr lang="de-DE" sz="1600" dirty="0">
                <a:latin typeface="Corbel" panose="020B0503020204020204" pitchFamily="34" charset="0"/>
              </a:rPr>
              <a:t>Präsenszeit nur für angemeldete Ganztageskinder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619002"/>
              </p:ext>
            </p:extLst>
          </p:nvPr>
        </p:nvGraphicFramePr>
        <p:xfrm>
          <a:off x="2771805" y="1433831"/>
          <a:ext cx="5976663" cy="5261743"/>
        </p:xfrm>
        <a:graphic>
          <a:graphicData uri="http://schemas.openxmlformats.org/drawingml/2006/table">
            <a:tbl>
              <a:tblPr firstRow="1" firstCol="1" bandRow="1"/>
              <a:tblGrid>
                <a:gridCol w="542919"/>
                <a:gridCol w="464383"/>
                <a:gridCol w="1012994"/>
                <a:gridCol w="1048847"/>
                <a:gridCol w="977141"/>
                <a:gridCol w="974295"/>
                <a:gridCol w="956084"/>
              </a:tblGrid>
              <a:tr h="200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Uhr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Zeit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Montag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Dienstag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Mittwoch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Donnerstag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Freitag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9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07.30 – 08.15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45min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Fit for Kids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Fit for Kids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Fit for Kids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i="1">
                          <a:effectLst/>
                          <a:latin typeface="Arial"/>
                          <a:ea typeface="Calibri"/>
                          <a:cs typeface="Times New Roman"/>
                        </a:rPr>
                        <a:t>Fit for Kids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9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08.15 – </a:t>
                      </a: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09.00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45min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9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09.00 </a:t>
                      </a: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09.10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10min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Vesperpause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19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09.10 </a:t>
                      </a: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09.55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45min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19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09.55 </a:t>
                      </a: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10.15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20min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Bewegungspause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3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10.15 </a:t>
                      </a: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11.00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45min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33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11.00 </a:t>
                      </a: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11.45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45min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48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11.45 – 12.35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50min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Kreativzeit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Mittagessen und Bewegungspause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12.35 – 13.10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35min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Mensa/ </a:t>
                      </a:r>
                      <a:r>
                        <a:rPr lang="de-DE" sz="700">
                          <a:effectLst/>
                          <a:latin typeface="Arial"/>
                          <a:ea typeface="Calibri"/>
                          <a:cs typeface="Times New Roman"/>
                        </a:rPr>
                        <a:t>Sport, Spiel, Entspannung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Auswahl zwischen „Sport, Spiel, Entspannung“ und „Ruheraum/Spieleraum“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8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13.10 – 13.50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40min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Lernzeit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Lernzeit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Lernzeit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Lernzeit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3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13.50 – 13.55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5min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Pause 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Bewegungspause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84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13.55 – 14.40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45min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Lernzeit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 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Lernzeit 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smtClean="0"/>
                        <a:t>Lernzeit</a:t>
                      </a:r>
                      <a:endParaRPr lang="de-DE" sz="800" dirty="0"/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19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14.40 – 15.25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45min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Kreativzeit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Unterricht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Kreativzeit*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 smtClean="0"/>
                        <a:t>Kreativzeit*</a:t>
                      </a:r>
                      <a:endParaRPr lang="de-DE" sz="800" dirty="0"/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29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15.25 – 15.40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15min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flexible Pause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Bewegungspause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19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15.40 – 16.25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45min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  <a:latin typeface="Arial"/>
                          <a:ea typeface="Calibri"/>
                          <a:cs typeface="Times New Roman"/>
                        </a:rPr>
                        <a:t>Kreativzeit</a:t>
                      </a:r>
                      <a:endParaRPr lang="de-DE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8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Kreativzeit*</a:t>
                      </a:r>
                      <a:endParaRPr lang="de-DE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40" marR="527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hteck 10"/>
          <p:cNvSpPr/>
          <p:nvPr/>
        </p:nvSpPr>
        <p:spPr>
          <a:xfrm>
            <a:off x="2769129" y="3861048"/>
            <a:ext cx="5976664" cy="1137656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096" tIns="45550" rIns="91096" bIns="455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42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14612" y="332656"/>
            <a:ext cx="5857916" cy="914400"/>
          </a:xfrm>
        </p:spPr>
        <p:txBody>
          <a:bodyPr>
            <a:noAutofit/>
          </a:bodyPr>
          <a:lstStyle/>
          <a:p>
            <a:r>
              <a:rPr lang="de-DE" sz="3600" b="1" dirty="0" smtClean="0">
                <a:solidFill>
                  <a:srgbClr val="0070C0"/>
                </a:solidFill>
              </a:rPr>
              <a:t>Ganztageskonzept</a:t>
            </a:r>
            <a:endParaRPr lang="de-DE" sz="3600" b="1" dirty="0">
              <a:solidFill>
                <a:srgbClr val="0070C0"/>
              </a:solidFill>
            </a:endParaRPr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3"/>
            <a:ext cx="2000264" cy="109749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714349" y="1916832"/>
            <a:ext cx="8178132" cy="3415977"/>
          </a:xfrm>
          <a:prstGeom prst="rect">
            <a:avLst/>
          </a:prstGeom>
          <a:noFill/>
        </p:spPr>
        <p:txBody>
          <a:bodyPr wrap="square" lIns="91096" tIns="45550" rIns="91096" bIns="45550" rtlCol="0">
            <a:spAutoFit/>
          </a:bodyPr>
          <a:lstStyle/>
          <a:p>
            <a:r>
              <a:rPr lang="de-DE" sz="2400" dirty="0">
                <a:latin typeface="Corbel" panose="020B0503020204020204" pitchFamily="34" charset="0"/>
                <a:sym typeface="Wingdings"/>
              </a:rPr>
              <a:t>Seit dem Schuljahr 2016/2017 wird das </a:t>
            </a:r>
            <a:r>
              <a:rPr lang="de-DE" sz="2400" dirty="0" smtClean="0">
                <a:latin typeface="Corbel" panose="020B0503020204020204" pitchFamily="34" charset="0"/>
                <a:sym typeface="Wingdings"/>
              </a:rPr>
              <a:t>Ganztageskonzept </a:t>
            </a:r>
            <a:r>
              <a:rPr lang="de-DE" sz="2400" dirty="0">
                <a:latin typeface="Corbel" panose="020B0503020204020204" pitchFamily="34" charset="0"/>
                <a:sym typeface="Wingdings"/>
              </a:rPr>
              <a:t>an der Donau Bussen Schule umgesetzt</a:t>
            </a:r>
            <a:r>
              <a:rPr lang="de-DE" sz="2400" dirty="0" smtClean="0">
                <a:latin typeface="Corbel" panose="020B0503020204020204" pitchFamily="34" charset="0"/>
                <a:sym typeface="Wingdings"/>
              </a:rPr>
              <a:t>. Unser Modell umfasst     „3 Tage à 8 Zeitstunden“.</a:t>
            </a:r>
            <a:endParaRPr lang="de-DE" sz="2400" dirty="0">
              <a:latin typeface="Corbel" panose="020B0503020204020204" pitchFamily="34" charset="0"/>
              <a:sym typeface="Wingdings"/>
            </a:endParaRPr>
          </a:p>
          <a:p>
            <a:endParaRPr lang="de-DE" sz="2400" dirty="0">
              <a:latin typeface="Corbel" panose="020B0503020204020204" pitchFamily="34" charset="0"/>
              <a:sym typeface="Wingdings"/>
            </a:endParaRPr>
          </a:p>
          <a:p>
            <a:r>
              <a:rPr lang="de-DE" sz="2400" dirty="0" smtClean="0">
                <a:latin typeface="Corbel" panose="020B0503020204020204" pitchFamily="34" charset="0"/>
                <a:sym typeface="Wingdings"/>
              </a:rPr>
              <a:t> </a:t>
            </a:r>
            <a:r>
              <a:rPr lang="de-DE" sz="2400" dirty="0">
                <a:latin typeface="Corbel" panose="020B0503020204020204" pitchFamily="34" charset="0"/>
                <a:sym typeface="Wingdings"/>
              </a:rPr>
              <a:t>Dienstag – Donnerstag jeweils von </a:t>
            </a:r>
            <a:r>
              <a:rPr lang="de-DE" sz="2400" dirty="0" smtClean="0">
                <a:latin typeface="Corbel" panose="020B0503020204020204" pitchFamily="34" charset="0"/>
                <a:sym typeface="Wingdings"/>
              </a:rPr>
              <a:t>8.15 </a:t>
            </a:r>
            <a:r>
              <a:rPr lang="de-DE" sz="2400" dirty="0">
                <a:latin typeface="Corbel" panose="020B0503020204020204" pitchFamily="34" charset="0"/>
                <a:sym typeface="Wingdings"/>
              </a:rPr>
              <a:t>Uhr – 16.25 Uhr</a:t>
            </a:r>
          </a:p>
          <a:p>
            <a:endParaRPr lang="de-DE" sz="2400" dirty="0">
              <a:latin typeface="Corbel" panose="020B0503020204020204" pitchFamily="34" charset="0"/>
              <a:sym typeface="Wingdings"/>
            </a:endParaRPr>
          </a:p>
          <a:p>
            <a:r>
              <a:rPr lang="de-DE" sz="2400" dirty="0">
                <a:latin typeface="Corbel" panose="020B0503020204020204" pitchFamily="34" charset="0"/>
                <a:sym typeface="Wingdings 2"/>
              </a:rPr>
              <a:t>!!! </a:t>
            </a:r>
            <a:r>
              <a:rPr lang="de-DE" sz="2400" dirty="0">
                <a:latin typeface="Corbel" panose="020B0503020204020204" pitchFamily="34" charset="0"/>
                <a:sym typeface="Wingdings"/>
              </a:rPr>
              <a:t>Wichtig: Die Eltern entscheiden, ob das Kind ein </a:t>
            </a:r>
            <a:r>
              <a:rPr lang="de-DE" sz="2400" dirty="0" smtClean="0">
                <a:latin typeface="Corbel" panose="020B0503020204020204" pitchFamily="34" charset="0"/>
                <a:sym typeface="Wingdings"/>
              </a:rPr>
              <a:t>Ganztageskind oder ein </a:t>
            </a:r>
            <a:r>
              <a:rPr lang="de-DE" sz="2400" dirty="0" err="1" smtClean="0">
                <a:latin typeface="Corbel" panose="020B0503020204020204" pitchFamily="34" charset="0"/>
                <a:sym typeface="Wingdings"/>
              </a:rPr>
              <a:t>Flexikind</a:t>
            </a:r>
            <a:r>
              <a:rPr lang="de-DE" sz="2400" dirty="0" smtClean="0">
                <a:latin typeface="Corbel" panose="020B0503020204020204" pitchFamily="34" charset="0"/>
                <a:sym typeface="Wingdings"/>
              </a:rPr>
              <a:t> </a:t>
            </a:r>
            <a:r>
              <a:rPr lang="de-DE" sz="2400" dirty="0">
                <a:latin typeface="Corbel" panose="020B0503020204020204" pitchFamily="34" charset="0"/>
                <a:sym typeface="Wingdings"/>
              </a:rPr>
              <a:t>ist oder ausschließlich zum verbindlichen Unterricht zur Schule kommt.</a:t>
            </a:r>
            <a:endParaRPr lang="de-DE" sz="2400" dirty="0">
              <a:latin typeface="Corbel" panose="020B0503020204020204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21335" y="4119900"/>
            <a:ext cx="7746084" cy="12119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96" tIns="45550" rIns="91096" bIns="45550"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92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rgbClr val="0070C0"/>
                </a:solidFill>
              </a:rPr>
              <a:t>                 Informationen zum Ganztag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sz="2400" dirty="0"/>
              <a:t>Anmeldung zum Ganztag </a:t>
            </a:r>
            <a:r>
              <a:rPr lang="de-DE" sz="2400" dirty="0" smtClean="0"/>
              <a:t>ist für </a:t>
            </a:r>
            <a:r>
              <a:rPr lang="de-DE" sz="2400" b="1" u="sng" dirty="0"/>
              <a:t>1 Jahr </a:t>
            </a:r>
            <a:r>
              <a:rPr lang="de-DE" sz="2400" b="1" u="sng" dirty="0" smtClean="0"/>
              <a:t>verbindlich.</a:t>
            </a:r>
            <a:endParaRPr lang="de-DE" sz="2400" b="1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 smtClean="0"/>
              <a:t>Eine Abmeldung </a:t>
            </a:r>
            <a:r>
              <a:rPr lang="de-DE" sz="2400" dirty="0"/>
              <a:t>während des laufenden </a:t>
            </a:r>
            <a:r>
              <a:rPr lang="de-DE" sz="2400" dirty="0" smtClean="0"/>
              <a:t>Schuljahres ist nur in begründeten Fällen möglich.</a:t>
            </a:r>
            <a:endParaRPr lang="de-DE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 smtClean="0"/>
              <a:t>Lernplanaufgaben </a:t>
            </a:r>
            <a:r>
              <a:rPr lang="de-DE" sz="2400" dirty="0"/>
              <a:t>können in der Schule gut fertiggestellt werden, wenn das Kind Lernbereitschaft </a:t>
            </a:r>
            <a:r>
              <a:rPr lang="de-DE" sz="2400" dirty="0" smtClean="0"/>
              <a:t>zeigt.</a:t>
            </a:r>
            <a:endParaRPr lang="de-DE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/>
              <a:t>Lesen und Kopfrechnen können während der Lernzeit nicht ausreichend geübt </a:t>
            </a:r>
            <a:r>
              <a:rPr lang="de-DE" sz="2400" dirty="0" smtClean="0"/>
              <a:t>werden. </a:t>
            </a:r>
            <a:r>
              <a:rPr lang="de-DE" sz="2400" dirty="0">
                <a:sym typeface="Wingdings" panose="05000000000000000000" pitchFamily="2" charset="2"/>
              </a:rPr>
              <a:t> zuhause üben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 smtClean="0">
                <a:sym typeface="Wingdings" panose="05000000000000000000" pitchFamily="2" charset="2"/>
              </a:rPr>
              <a:t>Die </a:t>
            </a:r>
            <a:r>
              <a:rPr lang="de-DE" sz="2400" dirty="0">
                <a:sym typeface="Wingdings" panose="05000000000000000000" pitchFamily="2" charset="2"/>
              </a:rPr>
              <a:t>Anmeldung zum Ganztag muss bei der Schulanmeldung </a:t>
            </a:r>
            <a:r>
              <a:rPr lang="de-DE" sz="2400" dirty="0" smtClean="0">
                <a:sym typeface="Wingdings" panose="05000000000000000000" pitchFamily="2" charset="2"/>
              </a:rPr>
              <a:t>erfolgen.</a:t>
            </a:r>
            <a:endParaRPr lang="de-DE" sz="2400" dirty="0"/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194" y="404664"/>
            <a:ext cx="2000264" cy="109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2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51784" y="188640"/>
            <a:ext cx="6352664" cy="677173"/>
          </a:xfrm>
        </p:spPr>
        <p:txBody>
          <a:bodyPr>
            <a:noAutofit/>
          </a:bodyPr>
          <a:lstStyle/>
          <a:p>
            <a:r>
              <a:rPr lang="de-DE" sz="2400" b="1" dirty="0" smtClean="0">
                <a:solidFill>
                  <a:srgbClr val="0070C0"/>
                </a:solidFill>
              </a:rPr>
              <a:t>Ganztagesangebot </a:t>
            </a:r>
            <a:r>
              <a:rPr lang="de-DE" sz="2400" b="1" dirty="0">
                <a:solidFill>
                  <a:srgbClr val="0070C0"/>
                </a:solidFill>
              </a:rPr>
              <a:t>der Ganztagskinder</a:t>
            </a:r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8641"/>
            <a:ext cx="2000264" cy="1097490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683568" y="2132856"/>
            <a:ext cx="203104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096" tIns="45550" rIns="91096" bIns="45550" rtlCol="0">
            <a:spAutoFit/>
          </a:bodyPr>
          <a:lstStyle/>
          <a:p>
            <a:r>
              <a:rPr lang="de-DE" dirty="0" smtClean="0"/>
              <a:t>GT Angebot für die Klasse 1</a:t>
            </a:r>
            <a:endParaRPr lang="de-DE" b="1" u="sng" dirty="0"/>
          </a:p>
        </p:txBody>
      </p:sp>
      <p:pic>
        <p:nvPicPr>
          <p:cNvPr id="1086" name="Picture 6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732020"/>
            <a:ext cx="5961943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92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rgbClr val="0070C0"/>
                </a:solidFill>
              </a:rPr>
              <a:t>          </a:t>
            </a:r>
            <a:r>
              <a:rPr lang="de-DE" sz="2700" b="1" dirty="0" smtClean="0">
                <a:solidFill>
                  <a:srgbClr val="0070C0"/>
                </a:solidFill>
              </a:rPr>
              <a:t>Ganztagesangebot </a:t>
            </a:r>
            <a:r>
              <a:rPr lang="de-DE" sz="2700" b="1" dirty="0">
                <a:solidFill>
                  <a:srgbClr val="0070C0"/>
                </a:solidFill>
              </a:rPr>
              <a:t>der Nicht- Ganztagskinder</a:t>
            </a:r>
            <a:br>
              <a:rPr lang="de-DE" sz="2700" b="1" dirty="0">
                <a:solidFill>
                  <a:srgbClr val="0070C0"/>
                </a:solidFill>
              </a:rPr>
            </a:br>
            <a:endParaRPr lang="de-DE" sz="2700" dirty="0"/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4" y="404665"/>
            <a:ext cx="1259279" cy="69093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323528" y="2603585"/>
            <a:ext cx="1872208" cy="9229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096" tIns="45550" rIns="91096" bIns="45550" rtlCol="0">
            <a:spAutoFit/>
          </a:bodyPr>
          <a:lstStyle/>
          <a:p>
            <a:r>
              <a:rPr lang="de-DE" dirty="0" smtClean="0"/>
              <a:t>GT Angebot für die Klasse 1</a:t>
            </a:r>
            <a:endParaRPr lang="de-DE" b="1" u="sng" dirty="0" smtClean="0"/>
          </a:p>
          <a:p>
            <a:r>
              <a:rPr lang="de-DE" dirty="0" smtClean="0"/>
              <a:t>(</a:t>
            </a:r>
            <a:r>
              <a:rPr lang="de-DE" dirty="0" err="1" smtClean="0"/>
              <a:t>Flexi</a:t>
            </a:r>
            <a:r>
              <a:rPr lang="de-DE" dirty="0" smtClean="0"/>
              <a:t>-Kinder)</a:t>
            </a:r>
            <a:endParaRPr lang="de-DE" dirty="0"/>
          </a:p>
        </p:txBody>
      </p:sp>
      <p:pic>
        <p:nvPicPr>
          <p:cNvPr id="2091" name="Picture 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052736"/>
            <a:ext cx="5724402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2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059832" y="683132"/>
            <a:ext cx="5857916" cy="914400"/>
          </a:xfrm>
        </p:spPr>
        <p:txBody>
          <a:bodyPr>
            <a:noAutofit/>
          </a:bodyPr>
          <a:lstStyle/>
          <a:p>
            <a:pPr algn="l"/>
            <a:r>
              <a:rPr lang="de-DE" sz="3600" b="1" u="sng" dirty="0">
                <a:solidFill>
                  <a:srgbClr val="0070C0"/>
                </a:solidFill>
              </a:rPr>
              <a:t>Geplanter Ablauf </a:t>
            </a:r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3"/>
            <a:ext cx="2000264" cy="109749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95539" y="1700843"/>
            <a:ext cx="8568952" cy="3477532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096" tIns="45550" rIns="91096" bIns="45550" rtlCol="0">
            <a:spAutoFit/>
          </a:bodyPr>
          <a:lstStyle/>
          <a:p>
            <a:pPr marL="457200" indent="-457200"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Begrüßung</a:t>
            </a:r>
          </a:p>
          <a:p>
            <a:pPr marL="457200" indent="-457200"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Informationen zum Übergang vom Kindergarten in die Grundschule</a:t>
            </a:r>
          </a:p>
          <a:p>
            <a:pPr marL="457200" indent="-457200"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Möglichkeiten der Förderung bis zur Einschulung</a:t>
            </a:r>
          </a:p>
          <a:p>
            <a:pPr marL="457200" indent="-457200"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Die Donau-Bussen-Schule stellt sich vor</a:t>
            </a:r>
          </a:p>
          <a:p>
            <a:pPr marL="457200" indent="-457200">
              <a:buFontTx/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Informationen </a:t>
            </a:r>
            <a:r>
              <a:rPr lang="de-DE" sz="20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zur Klassenbildung und </a:t>
            </a:r>
            <a:r>
              <a:rPr lang="de-DE" sz="2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Stundenplan</a:t>
            </a:r>
          </a:p>
          <a:p>
            <a:pPr marL="457200" indent="-457200">
              <a:buFontTx/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Informationen zum Ganztagesangebot</a:t>
            </a:r>
          </a:p>
          <a:p>
            <a:pPr marL="457200" indent="-457200">
              <a:buFontTx/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Ausblick</a:t>
            </a:r>
            <a:endParaRPr lang="de-DE" sz="20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Gelegenheit zur Klärung von Fragen und zum Austausch</a:t>
            </a:r>
            <a:endParaRPr lang="de-DE" sz="20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Im Anschluss können Sie gerne die Klassenzimmer für den Anfangsunterricht </a:t>
            </a:r>
            <a:r>
              <a:rPr lang="de-DE" sz="2000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de-DE" sz="20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(Kl. 1 und 2) besichtigen.</a:t>
            </a:r>
            <a:endParaRPr lang="de-DE" sz="2000" dirty="0">
              <a:solidFill>
                <a:srgbClr val="FF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14612" y="591588"/>
            <a:ext cx="5857916" cy="914400"/>
          </a:xfrm>
        </p:spPr>
        <p:txBody>
          <a:bodyPr>
            <a:noAutofit/>
          </a:bodyPr>
          <a:lstStyle/>
          <a:p>
            <a:r>
              <a:rPr lang="de-DE" sz="3600" b="1" dirty="0">
                <a:solidFill>
                  <a:srgbClr val="0070C0"/>
                </a:solidFill>
              </a:rPr>
              <a:t>Klassenbildung und Zahlen</a:t>
            </a:r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3"/>
            <a:ext cx="2000264" cy="109749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14349" y="1916832"/>
            <a:ext cx="8178132" cy="415464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096" tIns="45550" rIns="91096" bIns="45550" rtlCol="0">
            <a:spAutoFit/>
          </a:bodyPr>
          <a:lstStyle/>
          <a:p>
            <a:pPr marL="284721" indent="-284721">
              <a:buFont typeface="Wingdings" panose="05000000000000000000" pitchFamily="2" charset="2"/>
              <a:buChar char="v"/>
            </a:pPr>
            <a:r>
              <a:rPr lang="de-DE" sz="2400" dirty="0">
                <a:latin typeface="Corbel" panose="020B0503020204020204" pitchFamily="34" charset="0"/>
              </a:rPr>
              <a:t> Einschulung im September </a:t>
            </a:r>
            <a:r>
              <a:rPr lang="de-DE" sz="2400" dirty="0" smtClean="0">
                <a:latin typeface="Corbel" panose="020B0503020204020204" pitchFamily="34" charset="0"/>
              </a:rPr>
              <a:t>2024:  31-35 </a:t>
            </a:r>
            <a:r>
              <a:rPr lang="de-DE" sz="2400" dirty="0">
                <a:latin typeface="Corbel" panose="020B0503020204020204" pitchFamily="34" charset="0"/>
              </a:rPr>
              <a:t>Erstklässler</a:t>
            </a:r>
          </a:p>
          <a:p>
            <a:r>
              <a:rPr lang="de-DE" sz="2400" dirty="0">
                <a:latin typeface="Corbel" panose="020B0503020204020204" pitchFamily="34" charset="0"/>
                <a:sym typeface="Wingdings"/>
              </a:rPr>
              <a:t>	 </a:t>
            </a:r>
            <a:r>
              <a:rPr lang="de-DE" sz="2400" dirty="0" smtClean="0">
                <a:latin typeface="Corbel" panose="020B0503020204020204" pitchFamily="34" charset="0"/>
                <a:sym typeface="Wingdings"/>
              </a:rPr>
              <a:t>2 </a:t>
            </a:r>
            <a:r>
              <a:rPr lang="de-DE" sz="2400" dirty="0">
                <a:latin typeface="Corbel" panose="020B0503020204020204" pitchFamily="34" charset="0"/>
                <a:sym typeface="Wingdings"/>
              </a:rPr>
              <a:t>Klassen </a:t>
            </a:r>
            <a:r>
              <a:rPr lang="de-DE" sz="2400" dirty="0" smtClean="0">
                <a:latin typeface="Corbel" panose="020B0503020204020204" pitchFamily="34" charset="0"/>
                <a:sym typeface="Wingdings"/>
              </a:rPr>
              <a:t>?!</a:t>
            </a:r>
            <a:endParaRPr lang="de-DE" sz="2400" dirty="0">
              <a:latin typeface="Corbel" panose="020B0503020204020204" pitchFamily="34" charset="0"/>
              <a:sym typeface="Wingdings"/>
            </a:endParaRPr>
          </a:p>
          <a:p>
            <a:endParaRPr lang="de-DE" sz="2400" dirty="0">
              <a:latin typeface="Corbel" panose="020B0503020204020204" pitchFamily="34" charset="0"/>
              <a:sym typeface="Wingdings"/>
            </a:endParaRPr>
          </a:p>
          <a:p>
            <a:pPr>
              <a:buFont typeface="Wingdings" pitchFamily="2" charset="2"/>
              <a:buChar char="v"/>
            </a:pPr>
            <a:r>
              <a:rPr lang="de-DE" sz="2400" dirty="0">
                <a:latin typeface="Corbel" panose="020B0503020204020204" pitchFamily="34" charset="0"/>
                <a:sym typeface="Wingdings"/>
              </a:rPr>
              <a:t>Folgender Grundsatz zählt:</a:t>
            </a:r>
          </a:p>
          <a:p>
            <a:r>
              <a:rPr lang="de-DE" sz="2400" dirty="0">
                <a:latin typeface="Corbel" panose="020B0503020204020204" pitchFamily="34" charset="0"/>
                <a:sym typeface="Wingdings"/>
              </a:rPr>
              <a:t>	- Ausgewogenheit (Klassenstärke, Geschlechter)</a:t>
            </a:r>
          </a:p>
          <a:p>
            <a:endParaRPr lang="de-DE" sz="2400" dirty="0">
              <a:latin typeface="Corbel" panose="020B0503020204020204" pitchFamily="34" charset="0"/>
              <a:sym typeface="Wingdings"/>
            </a:endParaRPr>
          </a:p>
          <a:p>
            <a:r>
              <a:rPr lang="de-DE" sz="2400" dirty="0">
                <a:latin typeface="Corbel" panose="020B0503020204020204" pitchFamily="34" charset="0"/>
                <a:sym typeface="Wingdings"/>
              </a:rPr>
              <a:t>Mögliche weitere Kriterien werden </a:t>
            </a:r>
            <a:r>
              <a:rPr lang="de-DE" sz="2400" u="sng" dirty="0">
                <a:latin typeface="Corbel" panose="020B0503020204020204" pitchFamily="34" charset="0"/>
                <a:sym typeface="Wingdings"/>
              </a:rPr>
              <a:t>versucht</a:t>
            </a:r>
            <a:r>
              <a:rPr lang="de-DE" sz="2400" dirty="0">
                <a:latin typeface="Corbel" panose="020B0503020204020204" pitchFamily="34" charset="0"/>
                <a:sym typeface="Wingdings"/>
              </a:rPr>
              <a:t> zu berücksichtigen:</a:t>
            </a:r>
          </a:p>
          <a:p>
            <a:r>
              <a:rPr lang="de-DE" sz="2400" dirty="0">
                <a:latin typeface="Corbel" panose="020B0503020204020204" pitchFamily="34" charset="0"/>
                <a:sym typeface="Wingdings"/>
              </a:rPr>
              <a:t>	- Kinder einer Ortschaft bleiben beieinander</a:t>
            </a:r>
          </a:p>
          <a:p>
            <a:r>
              <a:rPr lang="de-DE" sz="2400" dirty="0">
                <a:latin typeface="Corbel" panose="020B0503020204020204" pitchFamily="34" charset="0"/>
                <a:sym typeface="Wingdings"/>
              </a:rPr>
              <a:t>	- Kinder eines Kindergartens bleiben </a:t>
            </a:r>
            <a:r>
              <a:rPr lang="de-DE" sz="2400" dirty="0" smtClean="0">
                <a:latin typeface="Corbel" panose="020B0503020204020204" pitchFamily="34" charset="0"/>
                <a:sym typeface="Wingdings"/>
              </a:rPr>
              <a:t>zusammen</a:t>
            </a:r>
          </a:p>
          <a:p>
            <a:r>
              <a:rPr lang="de-DE" sz="2400" dirty="0">
                <a:latin typeface="Corbel" panose="020B0503020204020204" pitchFamily="34" charset="0"/>
                <a:sym typeface="Wingdings"/>
              </a:rPr>
              <a:t>	</a:t>
            </a:r>
          </a:p>
          <a:p>
            <a:endParaRPr lang="de-DE" sz="2400" dirty="0"/>
          </a:p>
        </p:txBody>
      </p:sp>
      <p:pic>
        <p:nvPicPr>
          <p:cNvPr id="4098" name="Picture 2" descr="C:\Users\faulhammer-wiedemann\AppData\Local\Microsoft\Windows\Temporary Internet Files\Content.IE5\7MBQE7DV\Stift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204864"/>
            <a:ext cx="952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faulhammer-wiedemann\AppData\Local\Microsoft\Windows\Temporary Internet Files\Content.IE5\7MBQE7DV\Buch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538614"/>
            <a:ext cx="1901818" cy="131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47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Ausblick</a:t>
            </a:r>
            <a:endParaRPr lang="de-DE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e-DE" dirty="0" smtClean="0"/>
              <a:t>Schulanmeldung am Montag, 11. März 2024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 smtClean="0"/>
              <a:t>Schulbesuchsnachmittag gemeinsam mit den Erzieherinnen am Montag, 1. Juli 2024 </a:t>
            </a:r>
            <a:r>
              <a:rPr lang="de-DE" smtClean="0"/>
              <a:t>von </a:t>
            </a:r>
            <a:r>
              <a:rPr lang="de-DE" smtClean="0"/>
              <a:t>14.00-15.00 </a:t>
            </a:r>
            <a:r>
              <a:rPr lang="de-DE" dirty="0" smtClean="0"/>
              <a:t>Uhr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 smtClean="0"/>
              <a:t>Erster Elternabend im neuen Schuljahr Mittwoch, 11.09.2024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 smtClean="0"/>
              <a:t>Einschulungsfeier am Freitag, 13.09.2024</a:t>
            </a:r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3"/>
            <a:ext cx="2000264" cy="109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10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smtClean="0">
                <a:solidFill>
                  <a:srgbClr val="0070C0"/>
                </a:solidFill>
                <a:sym typeface="Wingdings"/>
              </a:rPr>
              <a:t> </a:t>
            </a:r>
            <a:r>
              <a:rPr lang="de-DE" b="1" dirty="0" smtClean="0">
                <a:solidFill>
                  <a:srgbClr val="0070C0"/>
                </a:solidFill>
              </a:rPr>
              <a:t>Vielen Dank für Ihre Aufmerksamkeit !</a:t>
            </a:r>
            <a:br>
              <a:rPr lang="de-DE" b="1" dirty="0" smtClean="0">
                <a:solidFill>
                  <a:srgbClr val="0070C0"/>
                </a:solidFill>
              </a:rPr>
            </a:br>
            <a:r>
              <a:rPr lang="de-DE" b="1" dirty="0" smtClean="0">
                <a:solidFill>
                  <a:srgbClr val="0070C0"/>
                </a:solidFill>
              </a:rPr>
              <a:t>Haben Sie noch Fragen?</a:t>
            </a:r>
            <a:r>
              <a:rPr lang="de-DE" b="1" dirty="0" smtClean="0">
                <a:solidFill>
                  <a:srgbClr val="0070C0"/>
                </a:solidFill>
                <a:sym typeface="Wingdings"/>
              </a:rPr>
              <a:t></a:t>
            </a:r>
            <a:endParaRPr lang="de-DE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71800" y="332656"/>
            <a:ext cx="5266928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/>
            </a:r>
            <a:br>
              <a:rPr lang="de-DE" b="1" dirty="0" smtClean="0">
                <a:solidFill>
                  <a:srgbClr val="0070C0"/>
                </a:solidFill>
              </a:rPr>
            </a:br>
            <a:r>
              <a:rPr lang="de-DE" b="1" u="sng" dirty="0" smtClean="0">
                <a:solidFill>
                  <a:srgbClr val="0070C0"/>
                </a:solidFill>
              </a:rPr>
              <a:t>Einschulung</a:t>
            </a:r>
            <a:r>
              <a:rPr lang="de-DE" b="1" u="sng" dirty="0">
                <a:solidFill>
                  <a:srgbClr val="0070C0"/>
                </a:solidFill>
              </a:rPr>
              <a:t/>
            </a:r>
            <a:br>
              <a:rPr lang="de-DE" b="1" u="sng" dirty="0">
                <a:solidFill>
                  <a:srgbClr val="0070C0"/>
                </a:solidFill>
              </a:rPr>
            </a:b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 smtClean="0"/>
              <a:t>Ist Ihr Kind vor dem 1. Juli 2018 geboren, so wird es zum kommenden Schuljahr schulpflichtig.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2400" dirty="0" smtClean="0"/>
              <a:t>Über eine frühzeitige Einschulung oder eine Zurückstellung entscheidet die Schule nach Rücksprache mit den Eltern, den Erzieherinnen und der Kooperationslehrkraft. </a:t>
            </a:r>
          </a:p>
          <a:p>
            <a:pPr marL="0" indent="0">
              <a:buNone/>
            </a:pPr>
            <a:endParaRPr lang="de-DE" sz="2400" dirty="0"/>
          </a:p>
        </p:txBody>
      </p:sp>
      <p:pic>
        <p:nvPicPr>
          <p:cNvPr id="4" name="Grafi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32657"/>
            <a:ext cx="2000264" cy="109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0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3050"/>
            <a:ext cx="8816975" cy="1146175"/>
          </a:xfrm>
          <a:ln/>
        </p:spPr>
        <p:txBody>
          <a:bodyPr tIns="31882"/>
          <a:lstStyle/>
          <a:p>
            <a:pPr>
              <a:tabLst>
                <a:tab pos="654203" algn="l"/>
                <a:tab pos="1308401" algn="l"/>
                <a:tab pos="1962606" algn="l"/>
                <a:tab pos="2616812" algn="l"/>
                <a:tab pos="3271015" algn="l"/>
                <a:tab pos="3925222" algn="l"/>
                <a:tab pos="4579425" algn="l"/>
                <a:tab pos="5233629" algn="l"/>
                <a:tab pos="5887829" algn="l"/>
                <a:tab pos="6542035" algn="l"/>
                <a:tab pos="7196236" algn="l"/>
                <a:tab pos="7850440" algn="l"/>
                <a:tab pos="8504645" algn="l"/>
              </a:tabLst>
            </a:pPr>
            <a:r>
              <a:rPr lang="de-DE" altLang="de-DE" sz="3600" b="1" u="sng" dirty="0">
                <a:solidFill>
                  <a:schemeClr val="accent5"/>
                </a:solidFill>
                <a:cs typeface="Arial" charset="0"/>
              </a:rPr>
              <a:t>Voraussetzungen für die Schulfähigkeit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12640" y="1826112"/>
            <a:ext cx="604080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30" tIns="62984" rIns="81330" bIns="40666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00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500">
                <a:solidFill>
                  <a:schemeClr val="accent5"/>
                </a:solidFill>
              </a:rPr>
              <a:t>Körperliche Voraussetzungen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660641" y="3110731"/>
            <a:ext cx="2829600" cy="79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30" tIns="62984" rIns="81330" bIns="40666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00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500" dirty="0">
                <a:solidFill>
                  <a:schemeClr val="accent5"/>
                </a:solidFill>
              </a:rPr>
              <a:t>Soziale </a:t>
            </a:r>
          </a:p>
          <a:p>
            <a:pPr defTabSz="40600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500" dirty="0">
                <a:solidFill>
                  <a:schemeClr val="accent5"/>
                </a:solidFill>
              </a:rPr>
              <a:t>Voraussetzungen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039040" y="5440895"/>
            <a:ext cx="424512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30" tIns="62984" rIns="81330" bIns="40666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00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500" dirty="0">
                <a:solidFill>
                  <a:schemeClr val="accent5"/>
                </a:solidFill>
              </a:rPr>
              <a:t>Geistige Voraussetzungen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91841" y="3407434"/>
            <a:ext cx="3428640" cy="816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30" tIns="62984" rIns="81330" bIns="40666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00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500" dirty="0">
                <a:solidFill>
                  <a:schemeClr val="accent5"/>
                </a:solidFill>
              </a:rPr>
              <a:t>Motivationale Voraussetzungen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482" y="2835695"/>
            <a:ext cx="1386720" cy="1960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474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24805" y="324034"/>
            <a:ext cx="8228160" cy="114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081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algn="ctr" defTabSz="40608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4000" b="1" u="sng" dirty="0">
                <a:solidFill>
                  <a:schemeClr val="accent5"/>
                </a:solidFill>
                <a:cs typeface="Arial" charset="0"/>
              </a:rPr>
              <a:t>Körperliche Voraussetzungen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55576" y="5445224"/>
            <a:ext cx="800064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46" tIns="62997" rIns="81346" bIns="40674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08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500" dirty="0"/>
              <a:t> </a:t>
            </a:r>
            <a:r>
              <a:rPr lang="de-DE" altLang="de-DE" sz="2500" dirty="0">
                <a:solidFill>
                  <a:schemeClr val="accent5"/>
                </a:solidFill>
              </a:rPr>
              <a:t>Größe und Gewicht sind meist keine Kriterien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20165" y="2026293"/>
            <a:ext cx="6367680" cy="581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46" tIns="62997" rIns="81346" bIns="40674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08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500" dirty="0">
                <a:solidFill>
                  <a:schemeClr val="accent5"/>
                </a:solidFill>
              </a:rPr>
              <a:t>Belastbarkeit (4 – 6 Schulstunden täglich</a:t>
            </a:r>
            <a:r>
              <a:rPr lang="de-DE" altLang="de-DE" sz="2500" dirty="0" smtClean="0">
                <a:solidFill>
                  <a:schemeClr val="accent5"/>
                </a:solidFill>
              </a:rPr>
              <a:t>)</a:t>
            </a:r>
          </a:p>
          <a:p>
            <a:pPr defTabSz="40608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 altLang="de-DE" sz="2500" dirty="0">
              <a:solidFill>
                <a:srgbClr val="FFFFFF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20165" y="2500103"/>
            <a:ext cx="604080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46" tIns="62997" rIns="81346" bIns="40674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08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500" dirty="0" smtClean="0">
                <a:solidFill>
                  <a:schemeClr val="accent5"/>
                </a:solidFill>
              </a:rPr>
              <a:t>Körperbeherrschung (Gleichgewicht halten und balancieren, Hampelmann, rennen, hüpfen, rückwärts, seitwärts…)</a:t>
            </a:r>
            <a:endParaRPr lang="de-DE" altLang="de-DE" sz="2500" dirty="0">
              <a:solidFill>
                <a:schemeClr val="accent5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20165" y="3717032"/>
            <a:ext cx="6557760" cy="440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46" tIns="62997" rIns="81346" bIns="40674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088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500" dirty="0" smtClean="0">
                <a:solidFill>
                  <a:schemeClr val="accent5"/>
                </a:solidFill>
              </a:rPr>
              <a:t>Fingerfertigkeit ( Schuhe binden, Nachzeichnen einfacher Figuren, Umgang mit Schere, Stiften, Bestecke, Kleber, Legos…)</a:t>
            </a:r>
            <a:endParaRPr lang="de-DE" altLang="de-DE" sz="25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28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14325"/>
            <a:ext cx="8228013" cy="1062038"/>
          </a:xfrm>
          <a:ln/>
        </p:spPr>
        <p:txBody>
          <a:bodyPr tIns="35091"/>
          <a:lstStyle/>
          <a:p>
            <a:pPr>
              <a:tabLst>
                <a:tab pos="654543" algn="l"/>
                <a:tab pos="1309081" algn="l"/>
                <a:tab pos="1963625" algn="l"/>
                <a:tab pos="2618168" algn="l"/>
                <a:tab pos="3272711" algn="l"/>
                <a:tab pos="3927257" algn="l"/>
                <a:tab pos="4581800" algn="l"/>
                <a:tab pos="5236342" algn="l"/>
                <a:tab pos="5890882" algn="l"/>
                <a:tab pos="6545427" algn="l"/>
                <a:tab pos="7199967" algn="l"/>
                <a:tab pos="7854511" algn="l"/>
              </a:tabLst>
            </a:pPr>
            <a:r>
              <a:rPr lang="de-DE" altLang="de-DE" b="1" u="sng" dirty="0">
                <a:solidFill>
                  <a:schemeClr val="accent5"/>
                </a:solidFill>
              </a:rPr>
              <a:t>Geistige Voraussetzungen </a:t>
            </a:r>
          </a:p>
        </p:txBody>
      </p:sp>
      <p:sp>
        <p:nvSpPr>
          <p:cNvPr id="15362" name="Freeform 2"/>
          <p:cNvSpPr>
            <a:spLocks/>
          </p:cNvSpPr>
          <p:nvPr/>
        </p:nvSpPr>
        <p:spPr bwMode="auto">
          <a:xfrm>
            <a:off x="5466240" y="2443968"/>
            <a:ext cx="835200" cy="551577"/>
          </a:xfrm>
          <a:custGeom>
            <a:avLst/>
            <a:gdLst>
              <a:gd name="T0" fmla="*/ 0 w 2556"/>
              <a:gd name="T1" fmla="*/ 1688 h 1689"/>
              <a:gd name="T2" fmla="*/ 2555 w 2556"/>
              <a:gd name="T3" fmla="*/ 0 h 16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56" h="1689">
                <a:moveTo>
                  <a:pt x="0" y="1688"/>
                </a:moveTo>
                <a:lnTo>
                  <a:pt x="2555" y="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674" tIns="41338" rIns="82674" bIns="41338"/>
          <a:lstStyle/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>
              <a:solidFill>
                <a:srgbClr val="000000"/>
              </a:solidFill>
              <a:ea typeface="SimSun" charset="-12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465600" y="1967278"/>
            <a:ext cx="2410560" cy="446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72" tIns="61424" rIns="81372" bIns="40687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Merkfähigkeit</a:t>
            </a:r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5675040" y="3606139"/>
            <a:ext cx="610560" cy="15842"/>
          </a:xfrm>
          <a:custGeom>
            <a:avLst/>
            <a:gdLst>
              <a:gd name="T0" fmla="*/ 0 w 1871"/>
              <a:gd name="T1" fmla="*/ 46 h 47"/>
              <a:gd name="T2" fmla="*/ 1870 w 1871"/>
              <a:gd name="T3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71" h="47">
                <a:moveTo>
                  <a:pt x="0" y="46"/>
                </a:moveTo>
                <a:lnTo>
                  <a:pt x="1870" y="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674" tIns="41338" rIns="82674" bIns="41338"/>
          <a:lstStyle/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>
              <a:solidFill>
                <a:srgbClr val="000000"/>
              </a:solidFill>
              <a:ea typeface="SimSun" charset="-122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510240" y="3397349"/>
            <a:ext cx="2160000" cy="4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72" tIns="61424" rIns="81372" bIns="40687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Konzentration</a:t>
            </a:r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5451840" y="4320454"/>
            <a:ext cx="819360" cy="565980"/>
          </a:xfrm>
          <a:custGeom>
            <a:avLst/>
            <a:gdLst>
              <a:gd name="T0" fmla="*/ 0 w 2510"/>
              <a:gd name="T1" fmla="*/ 0 h 1734"/>
              <a:gd name="T2" fmla="*/ 2509 w 2510"/>
              <a:gd name="T3" fmla="*/ 1733 h 173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10" h="1734">
                <a:moveTo>
                  <a:pt x="0" y="0"/>
                </a:moveTo>
                <a:lnTo>
                  <a:pt x="2509" y="1733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674" tIns="41338" rIns="82674" bIns="41338"/>
          <a:lstStyle/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>
              <a:solidFill>
                <a:srgbClr val="000000"/>
              </a:solidFill>
              <a:ea typeface="SimSun" charset="-122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360480" y="4946951"/>
            <a:ext cx="2026080" cy="4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72" tIns="61424" rIns="81372" bIns="40687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Denkfähigkeit</a:t>
            </a: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4214881" y="4484631"/>
            <a:ext cx="1440" cy="953380"/>
          </a:xfrm>
          <a:custGeom>
            <a:avLst/>
            <a:gdLst>
              <a:gd name="T0" fmla="*/ 0 w 1"/>
              <a:gd name="T1" fmla="*/ 0 h 2921"/>
              <a:gd name="T2" fmla="*/ 0 w 1"/>
              <a:gd name="T3" fmla="*/ 2920 h 292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921">
                <a:moveTo>
                  <a:pt x="0" y="0"/>
                </a:moveTo>
                <a:lnTo>
                  <a:pt x="0" y="292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674" tIns="41338" rIns="82674" bIns="41338"/>
          <a:lstStyle/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>
              <a:solidFill>
                <a:srgbClr val="000000"/>
              </a:solidFill>
              <a:ea typeface="SimSun" charset="-122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024000" y="5645393"/>
            <a:ext cx="290448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72" tIns="61424" rIns="81372" bIns="40687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Zahlbegriff bis 5</a:t>
            </a:r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1831680" y="4200922"/>
            <a:ext cx="938880" cy="671110"/>
          </a:xfrm>
          <a:custGeom>
            <a:avLst/>
            <a:gdLst>
              <a:gd name="T0" fmla="*/ 2873 w 2874"/>
              <a:gd name="T1" fmla="*/ 0 h 2053"/>
              <a:gd name="T2" fmla="*/ 0 w 2874"/>
              <a:gd name="T3" fmla="*/ 2052 h 205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874" h="2053">
                <a:moveTo>
                  <a:pt x="2873" y="0"/>
                </a:moveTo>
                <a:lnTo>
                  <a:pt x="0" y="2052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674" tIns="41338" rIns="82674" bIns="41338"/>
          <a:lstStyle/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>
              <a:solidFill>
                <a:srgbClr val="000000"/>
              </a:solidFill>
              <a:ea typeface="SimSun" charset="-122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12481" y="5095255"/>
            <a:ext cx="236880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72" tIns="61424" rIns="81372" bIns="40687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Farben, Formen</a:t>
            </a:r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2099522" y="3575896"/>
            <a:ext cx="626400" cy="44644"/>
          </a:xfrm>
          <a:custGeom>
            <a:avLst/>
            <a:gdLst>
              <a:gd name="T0" fmla="*/ 1917 w 1918"/>
              <a:gd name="T1" fmla="*/ 0 h 138"/>
              <a:gd name="T2" fmla="*/ 0 w 1918"/>
              <a:gd name="T3" fmla="*/ 137 h 1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18" h="138">
                <a:moveTo>
                  <a:pt x="1917" y="0"/>
                </a:moveTo>
                <a:lnTo>
                  <a:pt x="0" y="137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674" tIns="41338" rIns="82674" bIns="41338"/>
          <a:lstStyle/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>
              <a:solidFill>
                <a:srgbClr val="000000"/>
              </a:solidFill>
              <a:ea typeface="SimSun" charset="-122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82240" y="2204875"/>
            <a:ext cx="1892160" cy="54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72" tIns="69398" rIns="81372" bIns="40687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3300" b="1" dirty="0">
                <a:solidFill>
                  <a:schemeClr val="accent5"/>
                </a:solidFill>
              </a:rPr>
              <a:t>Sprache</a:t>
            </a:r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2040480" y="2608146"/>
            <a:ext cx="908640" cy="521335"/>
          </a:xfrm>
          <a:custGeom>
            <a:avLst/>
            <a:gdLst>
              <a:gd name="T0" fmla="*/ 2783 w 2784"/>
              <a:gd name="T1" fmla="*/ 1596 h 1597"/>
              <a:gd name="T2" fmla="*/ 0 w 2784"/>
              <a:gd name="T3" fmla="*/ 0 h 15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84" h="1597">
                <a:moveTo>
                  <a:pt x="2783" y="1596"/>
                </a:moveTo>
                <a:lnTo>
                  <a:pt x="0" y="0"/>
                </a:lnTo>
              </a:path>
            </a:pathLst>
          </a:cu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674" tIns="41338" rIns="82674" bIns="41338"/>
          <a:lstStyle/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>
              <a:solidFill>
                <a:srgbClr val="000000"/>
              </a:solidFill>
              <a:ea typeface="SimSun" charset="-122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697120" y="1594279"/>
            <a:ext cx="3604320" cy="446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72" tIns="61424" rIns="81372" bIns="40687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 altLang="de-DE" sz="2400" dirty="0">
              <a:solidFill>
                <a:srgbClr val="FFFFFF"/>
              </a:solidFill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133920" y="3725703"/>
            <a:ext cx="2741760" cy="4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72" tIns="61424" rIns="81372" bIns="40687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Raumorientierung</a:t>
            </a:r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2993760" y="3068965"/>
            <a:ext cx="2666880" cy="119244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82674" tIns="41338" rIns="82674" bIns="41338" anchor="ctr"/>
          <a:lstStyle/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>
              <a:solidFill>
                <a:srgbClr val="000000"/>
              </a:solidFill>
              <a:ea typeface="SimSun" charset="-122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261600" y="3456394"/>
            <a:ext cx="2279520" cy="42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372" tIns="61424" rIns="81372" bIns="40687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21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b="1"/>
              <a:t>Schulfähigkeit</a:t>
            </a:r>
          </a:p>
        </p:txBody>
      </p:sp>
    </p:spTree>
    <p:extLst>
      <p:ext uri="{BB962C8B-B14F-4D97-AF65-F5344CB8AC3E}">
        <p14:creationId xmlns:p14="http://schemas.microsoft.com/office/powerpoint/2010/main" val="2584352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1"/>
                            </p:stCondLst>
                            <p:childTnLst>
                              <p:par>
                                <p:cTn id="13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4" grpId="0" animBg="1"/>
      <p:bldP spid="15366" grpId="0" animBg="1"/>
      <p:bldP spid="15368" grpId="0" animBg="1"/>
      <p:bldP spid="15370" grpId="0" animBg="1"/>
      <p:bldP spid="15372" grpId="0" animBg="1"/>
      <p:bldP spid="15374" grpId="0" animBg="1"/>
      <p:bldP spid="153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915988" y="2924175"/>
            <a:ext cx="8228012" cy="2613025"/>
          </a:xfrm>
          <a:ln/>
        </p:spPr>
        <p:txBody>
          <a:bodyPr tIns="31912" anchor="ctr"/>
          <a:lstStyle/>
          <a:p>
            <a:pPr marL="0" indent="0" algn="ctr">
              <a:spcAft>
                <a:spcPct val="0"/>
              </a:spcAft>
              <a:tabLst>
                <a:tab pos="654814" algn="l"/>
                <a:tab pos="1309623" algn="l"/>
                <a:tab pos="1964440" algn="l"/>
                <a:tab pos="2619255" algn="l"/>
                <a:tab pos="3274069" algn="l"/>
                <a:tab pos="3928886" algn="l"/>
                <a:tab pos="4583700" algn="l"/>
                <a:tab pos="5238514" algn="l"/>
                <a:tab pos="5893326" algn="l"/>
                <a:tab pos="6548142" algn="l"/>
                <a:tab pos="7202955" algn="l"/>
                <a:tab pos="7857768" algn="l"/>
              </a:tabLst>
            </a:pPr>
            <a:r>
              <a:rPr lang="de-DE" altLang="de-DE" sz="3600" b="1" u="sng" dirty="0">
                <a:solidFill>
                  <a:schemeClr val="accent5"/>
                </a:solidFill>
              </a:rPr>
              <a:t>Nicht</a:t>
            </a:r>
            <a:r>
              <a:rPr lang="de-DE" altLang="de-DE" sz="3600" b="1" dirty="0">
                <a:solidFill>
                  <a:schemeClr val="accent5"/>
                </a:solidFill>
              </a:rPr>
              <a:t> nötig vor der Einschulung:</a:t>
            </a:r>
          </a:p>
          <a:p>
            <a:pPr marL="0" indent="0" algn="ctr">
              <a:spcAft>
                <a:spcPct val="0"/>
              </a:spcAft>
              <a:tabLst>
                <a:tab pos="654814" algn="l"/>
                <a:tab pos="1309623" algn="l"/>
                <a:tab pos="1964440" algn="l"/>
                <a:tab pos="2619255" algn="l"/>
                <a:tab pos="3274069" algn="l"/>
                <a:tab pos="3928886" algn="l"/>
                <a:tab pos="4583700" algn="l"/>
                <a:tab pos="5238514" algn="l"/>
                <a:tab pos="5893326" algn="l"/>
                <a:tab pos="6548142" algn="l"/>
                <a:tab pos="7202955" algn="l"/>
                <a:tab pos="7857768" algn="l"/>
              </a:tabLst>
            </a:pPr>
            <a:endParaRPr lang="de-DE" altLang="de-DE" dirty="0">
              <a:solidFill>
                <a:schemeClr val="accent5"/>
              </a:solidFill>
            </a:endParaRPr>
          </a:p>
          <a:p>
            <a:pPr marL="0" indent="0" algn="ctr">
              <a:spcAft>
                <a:spcPct val="0"/>
              </a:spcAft>
              <a:tabLst>
                <a:tab pos="654814" algn="l"/>
                <a:tab pos="1309623" algn="l"/>
                <a:tab pos="1964440" algn="l"/>
                <a:tab pos="2619255" algn="l"/>
                <a:tab pos="3274069" algn="l"/>
                <a:tab pos="3928886" algn="l"/>
                <a:tab pos="4583700" algn="l"/>
                <a:tab pos="5238514" algn="l"/>
                <a:tab pos="5893326" algn="l"/>
                <a:tab pos="6548142" algn="l"/>
                <a:tab pos="7202955" algn="l"/>
                <a:tab pos="7857768" algn="l"/>
              </a:tabLst>
            </a:pPr>
            <a:endParaRPr lang="de-DE" altLang="de-DE" dirty="0">
              <a:solidFill>
                <a:schemeClr val="accent5"/>
              </a:solidFill>
            </a:endParaRPr>
          </a:p>
          <a:p>
            <a:pPr marL="0" indent="0" algn="ctr">
              <a:spcAft>
                <a:spcPct val="0"/>
              </a:spcAft>
              <a:tabLst>
                <a:tab pos="654814" algn="l"/>
                <a:tab pos="1309623" algn="l"/>
                <a:tab pos="1964440" algn="l"/>
                <a:tab pos="2619255" algn="l"/>
                <a:tab pos="3274069" algn="l"/>
                <a:tab pos="3928886" algn="l"/>
                <a:tab pos="4583700" algn="l"/>
                <a:tab pos="5238514" algn="l"/>
                <a:tab pos="5893326" algn="l"/>
                <a:tab pos="6548142" algn="l"/>
                <a:tab pos="7202955" algn="l"/>
                <a:tab pos="7857768" algn="l"/>
              </a:tabLst>
            </a:pPr>
            <a:r>
              <a:rPr lang="de-DE" altLang="de-DE" sz="3600" b="1" dirty="0">
                <a:solidFill>
                  <a:schemeClr val="accent5"/>
                </a:solidFill>
              </a:rPr>
              <a:t>Lesen, Schreiben, Rechnen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42560" y="1265921"/>
            <a:ext cx="1817280" cy="59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407" tIns="72618" rIns="81407" bIns="40703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3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3600" b="1" u="sng" dirty="0">
                <a:solidFill>
                  <a:schemeClr val="accent5"/>
                </a:solidFill>
              </a:rPr>
              <a:t>Aber:</a:t>
            </a:r>
          </a:p>
        </p:txBody>
      </p:sp>
    </p:spTree>
    <p:extLst>
      <p:ext uri="{BB962C8B-B14F-4D97-AF65-F5344CB8AC3E}">
        <p14:creationId xmlns:p14="http://schemas.microsoft.com/office/powerpoint/2010/main" val="782329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1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3050"/>
            <a:ext cx="8228013" cy="1146175"/>
          </a:xfrm>
          <a:ln/>
        </p:spPr>
        <p:txBody>
          <a:bodyPr tIns="31929"/>
          <a:lstStyle/>
          <a:p>
            <a:pPr>
              <a:tabLst>
                <a:tab pos="655154" algn="l"/>
                <a:tab pos="1310303" algn="l"/>
                <a:tab pos="1965459" algn="l"/>
                <a:tab pos="2620614" algn="l"/>
                <a:tab pos="3275766" algn="l"/>
                <a:tab pos="3930923" algn="l"/>
                <a:tab pos="4586076" algn="l"/>
                <a:tab pos="5241230" algn="l"/>
                <a:tab pos="5896381" algn="l"/>
                <a:tab pos="6551537" algn="l"/>
                <a:tab pos="7206691" algn="l"/>
                <a:tab pos="7861843" algn="l"/>
              </a:tabLst>
            </a:pPr>
            <a:r>
              <a:rPr lang="de-DE" altLang="de-DE" sz="3600" b="1" u="sng" dirty="0">
                <a:solidFill>
                  <a:schemeClr val="accent5"/>
                </a:solidFill>
                <a:cs typeface="Arial" charset="0"/>
              </a:rPr>
              <a:t>Motivationale Voraussetzungen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679575"/>
            <a:ext cx="8228013" cy="4525963"/>
          </a:xfrm>
          <a:ln/>
        </p:spPr>
        <p:txBody>
          <a:bodyPr anchor="ctr"/>
          <a:lstStyle/>
          <a:p>
            <a:pPr marL="0" indent="0" algn="ctr">
              <a:spcAft>
                <a:spcPct val="0"/>
              </a:spcAft>
              <a:tabLst>
                <a:tab pos="655154" algn="l"/>
                <a:tab pos="1310303" algn="l"/>
                <a:tab pos="1965459" algn="l"/>
                <a:tab pos="2620614" algn="l"/>
                <a:tab pos="3275766" algn="l"/>
                <a:tab pos="3930923" algn="l"/>
                <a:tab pos="4586076" algn="l"/>
                <a:tab pos="5241230" algn="l"/>
                <a:tab pos="5896381" algn="l"/>
                <a:tab pos="6551537" algn="l"/>
                <a:tab pos="7206691" algn="l"/>
                <a:tab pos="7861843" algn="l"/>
              </a:tabLst>
            </a:pPr>
            <a:endParaRPr lang="de-DE" altLang="de-DE">
              <a:cs typeface="Arial" charset="0"/>
            </a:endParaRPr>
          </a:p>
          <a:p>
            <a:pPr marL="0" indent="0" algn="ctr">
              <a:spcAft>
                <a:spcPct val="0"/>
              </a:spcAft>
              <a:tabLst>
                <a:tab pos="655154" algn="l"/>
                <a:tab pos="1310303" algn="l"/>
                <a:tab pos="1965459" algn="l"/>
                <a:tab pos="2620614" algn="l"/>
                <a:tab pos="3275766" algn="l"/>
                <a:tab pos="3930923" algn="l"/>
                <a:tab pos="4586076" algn="l"/>
                <a:tab pos="5241230" algn="l"/>
                <a:tab pos="5896381" algn="l"/>
                <a:tab pos="6551537" algn="l"/>
                <a:tab pos="7206691" algn="l"/>
                <a:tab pos="7861843" algn="l"/>
              </a:tabLst>
            </a:pPr>
            <a:endParaRPr lang="de-DE" altLang="de-DE">
              <a:cs typeface="Arial" charset="0"/>
            </a:endParaRPr>
          </a:p>
          <a:p>
            <a:pPr marL="0" indent="0" algn="ctr">
              <a:spcAft>
                <a:spcPct val="0"/>
              </a:spcAft>
              <a:tabLst>
                <a:tab pos="655154" algn="l"/>
                <a:tab pos="1310303" algn="l"/>
                <a:tab pos="1965459" algn="l"/>
                <a:tab pos="2620614" algn="l"/>
                <a:tab pos="3275766" algn="l"/>
                <a:tab pos="3930923" algn="l"/>
                <a:tab pos="4586076" algn="l"/>
                <a:tab pos="5241230" algn="l"/>
                <a:tab pos="5896381" algn="l"/>
                <a:tab pos="6551537" algn="l"/>
                <a:tab pos="7206691" algn="l"/>
                <a:tab pos="7861843" algn="l"/>
              </a:tabLst>
            </a:pPr>
            <a:endParaRPr lang="de-DE" altLang="de-DE">
              <a:cs typeface="Arial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79200" y="1962926"/>
            <a:ext cx="7346880" cy="649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450" tIns="61481" rIns="81450" bIns="4072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59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Interesse für Lernangebote haben</a:t>
            </a:r>
          </a:p>
          <a:p>
            <a:pPr defTabSz="40659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 altLang="de-DE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79200" y="2776612"/>
            <a:ext cx="522432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450" tIns="61481" rIns="81450" bIns="4072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59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Arbeiten zu Ende bringen können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79200" y="3429023"/>
            <a:ext cx="2217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450" tIns="55094" rIns="81450" bIns="40725"/>
          <a:lstStyle/>
          <a:p>
            <a:pPr defTabSz="40659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>
                <a:solidFill>
                  <a:srgbClr val="000000"/>
                </a:solidFill>
                <a:ea typeface="SimSun" charset="-122"/>
              </a:rPr>
              <a:t>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79200" y="3591737"/>
            <a:ext cx="538848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450" tIns="61481" rIns="81450" bIns="4072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59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Zielstrebiges Arbeiten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979200" y="4408303"/>
            <a:ext cx="5878080" cy="1070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450" tIns="61481" rIns="81450" bIns="4072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59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Durchhaltevermögen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979200" y="5224869"/>
            <a:ext cx="424512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450" tIns="61481" rIns="81450" bIns="40725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59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Eigenständig arbeiten können</a:t>
            </a:r>
          </a:p>
        </p:txBody>
      </p:sp>
    </p:spTree>
    <p:extLst>
      <p:ext uri="{BB962C8B-B14F-4D97-AF65-F5344CB8AC3E}">
        <p14:creationId xmlns:p14="http://schemas.microsoft.com/office/powerpoint/2010/main" val="1879197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6485" y="313953"/>
            <a:ext cx="8228160" cy="106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1949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algn="ctr" defTabSz="40684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3600" b="1" u="sng" dirty="0">
                <a:solidFill>
                  <a:schemeClr val="accent5"/>
                </a:solidFill>
                <a:cs typeface="Arial" charset="0"/>
              </a:rPr>
              <a:t>Soziale Voraussetzungen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16481" y="1795886"/>
            <a:ext cx="5715360" cy="4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01" tIns="61519" rIns="81501" bIns="4075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84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Zuhören können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16485" y="2612434"/>
            <a:ext cx="587808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01" tIns="61519" rIns="81501" bIns="4075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84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Sich in einer Gruppe angesprochen fühlen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0880" y="5017487"/>
            <a:ext cx="473472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01" tIns="61519" rIns="81501" bIns="4075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84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Gesprächsverhalten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16480" y="4245566"/>
            <a:ext cx="5708160" cy="416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01" tIns="61519" rIns="81501" bIns="4075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84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Selbstständiges Lösen von Konflikten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16481" y="3429017"/>
            <a:ext cx="8163360" cy="41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01" tIns="61519" rIns="81501" bIns="4075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84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Regeln kennen, befolgen und einhalten können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00642" y="5789413"/>
            <a:ext cx="4082400" cy="489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501" tIns="61519" rIns="81501" bIns="40751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-122"/>
              </a:defRPr>
            </a:lvl9pPr>
          </a:lstStyle>
          <a:p>
            <a:pPr defTabSz="40684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chemeClr val="accent5"/>
                </a:solidFill>
              </a:rPr>
              <a:t>Umgang mit Misserfolgen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73869"/>
            <a:ext cx="8229600" cy="1143000"/>
          </a:xfrm>
        </p:spPr>
        <p:txBody>
          <a:bodyPr/>
          <a:lstStyle/>
          <a:p>
            <a:endParaRPr lang="de-DE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59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Telest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853</Words>
  <Application>Microsoft Office PowerPoint</Application>
  <PresentationFormat>Bildschirmpräsentation (4:3)</PresentationFormat>
  <Paragraphs>246</Paragraphs>
  <Slides>22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Larissa-Design</vt:lpstr>
      <vt:lpstr>PowerPoint-Präsentation</vt:lpstr>
      <vt:lpstr>PowerPoint-Präsentation</vt:lpstr>
      <vt:lpstr> Einschulung </vt:lpstr>
      <vt:lpstr>Voraussetzungen für die Schulfähigkeit</vt:lpstr>
      <vt:lpstr>PowerPoint-Präsentation</vt:lpstr>
      <vt:lpstr>Geistige Voraussetzungen </vt:lpstr>
      <vt:lpstr>PowerPoint-Präsentation</vt:lpstr>
      <vt:lpstr>Motivationale Voraussetzungen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                Informationen zum Ganztag</vt:lpstr>
      <vt:lpstr>PowerPoint-Präsentation</vt:lpstr>
      <vt:lpstr>          Ganztagesangebot der Nicht- Ganztagskinder </vt:lpstr>
      <vt:lpstr>PowerPoint-Präsentation</vt:lpstr>
      <vt:lpstr>Ausblick</vt:lpstr>
      <vt:lpstr>  Vielen Dank für Ihre Aufmerksamkeit ! Haben Sie noch Fragen?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Your User Name</dc:creator>
  <cp:lastModifiedBy>Donau-Bussen-Schule Rektorat</cp:lastModifiedBy>
  <cp:revision>215</cp:revision>
  <cp:lastPrinted>2023-02-15T08:12:47Z</cp:lastPrinted>
  <dcterms:created xsi:type="dcterms:W3CDTF">2015-08-17T16:05:43Z</dcterms:created>
  <dcterms:modified xsi:type="dcterms:W3CDTF">2024-02-22T07:00:58Z</dcterms:modified>
</cp:coreProperties>
</file>